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704" r:id="rId2"/>
    <p:sldMasterId id="2147483707" r:id="rId3"/>
  </p:sldMasterIdLst>
  <p:notesMasterIdLst>
    <p:notesMasterId r:id="rId42"/>
  </p:notesMasterIdLst>
  <p:sldIdLst>
    <p:sldId id="698" r:id="rId4"/>
    <p:sldId id="735" r:id="rId5"/>
    <p:sldId id="519" r:id="rId6"/>
    <p:sldId id="670" r:id="rId7"/>
    <p:sldId id="671" r:id="rId8"/>
    <p:sldId id="672" r:id="rId9"/>
    <p:sldId id="699" r:id="rId10"/>
    <p:sldId id="673" r:id="rId11"/>
    <p:sldId id="674" r:id="rId12"/>
    <p:sldId id="675" r:id="rId13"/>
    <p:sldId id="700" r:id="rId14"/>
    <p:sldId id="689" r:id="rId15"/>
    <p:sldId id="690" r:id="rId16"/>
    <p:sldId id="736" r:id="rId17"/>
    <p:sldId id="701" r:id="rId18"/>
    <p:sldId id="691" r:id="rId19"/>
    <p:sldId id="678" r:id="rId20"/>
    <p:sldId id="680" r:id="rId21"/>
    <p:sldId id="681" r:id="rId22"/>
    <p:sldId id="682" r:id="rId23"/>
    <p:sldId id="702" r:id="rId24"/>
    <p:sldId id="683" r:id="rId25"/>
    <p:sldId id="684" r:id="rId26"/>
    <p:sldId id="697" r:id="rId27"/>
    <p:sldId id="694" r:id="rId28"/>
    <p:sldId id="696" r:id="rId29"/>
    <p:sldId id="737" r:id="rId30"/>
    <p:sldId id="703" r:id="rId31"/>
    <p:sldId id="726" r:id="rId32"/>
    <p:sldId id="728" r:id="rId33"/>
    <p:sldId id="729" r:id="rId34"/>
    <p:sldId id="730" r:id="rId35"/>
    <p:sldId id="732" r:id="rId36"/>
    <p:sldId id="731" r:id="rId37"/>
    <p:sldId id="733" r:id="rId38"/>
    <p:sldId id="734" r:id="rId39"/>
    <p:sldId id="727" r:id="rId40"/>
    <p:sldId id="738" r:id="rId41"/>
  </p:sldIdLst>
  <p:sldSz cx="12192000" cy="6858000"/>
  <p:notesSz cx="6858000" cy="9144000"/>
  <p:defaultTextStyle>
    <a:defPPr>
      <a:defRPr lang="en-US"/>
    </a:defPPr>
    <a:lvl1pPr marL="0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eqing Liu" initials="XL" lastIdx="34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80"/>
    <a:srgbClr val="0000CC"/>
    <a:srgbClr val="F0CDBC"/>
    <a:srgbClr val="BD582C"/>
    <a:srgbClr val="E48312"/>
    <a:srgbClr val="7F7F7F"/>
    <a:srgbClr val="94A088"/>
    <a:srgbClr val="865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47" autoAdjust="0"/>
    <p:restoredTop sz="94517" autoAdjust="0"/>
  </p:normalViewPr>
  <p:slideViewPr>
    <p:cSldViewPr snapToGrid="0">
      <p:cViewPr varScale="1">
        <p:scale>
          <a:sx n="91" d="100"/>
          <a:sy n="91" d="100"/>
        </p:scale>
        <p:origin x="120" y="4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885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9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commentAuthors" Target="commentAuthor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7AF23C-6CAB-4A6A-B3BC-A88F610E0570}" type="datetimeFigureOut">
              <a:rPr lang="en-US" smtClean="0"/>
              <a:t>4/18/2016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8110F-5CB8-4B7A-89C2-96B671E60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44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Zion National Park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6721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29057" indent="-280406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2162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57027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18927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788993CE-1A1E-48C3-9374-16C3186C3AFE}" type="slidenum">
              <a:rPr lang="en-US" altLang="zh-CN" sz="1200">
                <a:latin typeface="Arial" pitchFamily="34" charset="0"/>
                <a:ea typeface="SimSun" pitchFamily="2" charset="-122"/>
              </a:rPr>
              <a:pPr eaLnBrk="1" hangingPunct="1"/>
              <a:t>16</a:t>
            </a:fld>
            <a:endParaRPr lang="en-US" altLang="zh-CN" sz="1200">
              <a:latin typeface="Arial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8755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29057" indent="-280406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2162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57027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18927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788993CE-1A1E-48C3-9374-16C3186C3AFE}" type="slidenum">
              <a:rPr lang="en-US" altLang="zh-CN" sz="1200">
                <a:latin typeface="Arial" pitchFamily="34" charset="0"/>
                <a:ea typeface="SimSun" pitchFamily="2" charset="-122"/>
              </a:rPr>
              <a:pPr eaLnBrk="1" hangingPunct="1"/>
              <a:t>17</a:t>
            </a:fld>
            <a:endParaRPr lang="en-US" altLang="zh-CN" sz="1200">
              <a:latin typeface="Arial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6390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4505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mtClean="0">
                <a:ea typeface="SimSun" pitchFamily="2" charset="-122"/>
              </a:rPr>
              <a:t>Some conclusion</a:t>
            </a:r>
          </a:p>
          <a:p>
            <a:endParaRPr lang="en-US" altLang="zh-CN" smtClean="0">
              <a:ea typeface="SimSun" pitchFamily="2" charset="-122"/>
            </a:endParaRPr>
          </a:p>
          <a:p>
            <a:r>
              <a:rPr lang="en-US" altLang="zh-CN" smtClean="0">
                <a:ea typeface="SimSun" pitchFamily="2" charset="-122"/>
              </a:rPr>
              <a:t>Info gain introduction</a:t>
            </a:r>
          </a:p>
        </p:txBody>
      </p:sp>
    </p:spTree>
    <p:extLst>
      <p:ext uri="{BB962C8B-B14F-4D97-AF65-F5344CB8AC3E}">
        <p14:creationId xmlns:p14="http://schemas.microsoft.com/office/powerpoint/2010/main" val="39847182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 txBox="1">
            <a:spLocks noGrp="1" noChangeArrowheads="1"/>
          </p:cNvSpPr>
          <p:nvPr/>
        </p:nvSpPr>
        <p:spPr bwMode="auto">
          <a:xfrm>
            <a:off x="3885579" y="8686489"/>
            <a:ext cx="2972421" cy="45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5" rIns="91428" bIns="45715" anchor="b"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r"/>
            <a:fld id="{DD390FAC-F576-48D1-94F0-286EF3BEE90E}" type="slidenum">
              <a:rPr lang="en-US" altLang="en-US" sz="1200">
                <a:latin typeface="Times New Roman" pitchFamily="18" charset="0"/>
              </a:rPr>
              <a:pPr algn="r"/>
              <a:t>19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421" y="4344025"/>
            <a:ext cx="5485158" cy="41144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49320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 txBox="1">
            <a:spLocks noGrp="1" noChangeArrowheads="1"/>
          </p:cNvSpPr>
          <p:nvPr/>
        </p:nvSpPr>
        <p:spPr bwMode="auto">
          <a:xfrm>
            <a:off x="3885579" y="8686489"/>
            <a:ext cx="2972421" cy="45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5" rIns="91428" bIns="45715" anchor="b"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r"/>
            <a:fld id="{D1017673-CC7A-42BF-9D3D-EF96018A651C}" type="slidenum">
              <a:rPr lang="en-US" altLang="en-US" sz="1200">
                <a:latin typeface="Times New Roman" pitchFamily="18" charset="0"/>
              </a:rPr>
              <a:pPr algn="r"/>
              <a:t>20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421" y="4344025"/>
            <a:ext cx="5485158" cy="41144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794259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29057" indent="-280406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2162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57027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18927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359D25FF-F8B1-4DF6-9312-3E4FE9CEEBC1}" type="slidenum">
              <a:rPr lang="en-US" altLang="zh-CN" sz="1200">
                <a:latin typeface="Arial" pitchFamily="34" charset="0"/>
                <a:ea typeface="SimSun" pitchFamily="2" charset="-122"/>
              </a:rPr>
              <a:pPr eaLnBrk="1" hangingPunct="1"/>
              <a:t>22</a:t>
            </a:fld>
            <a:endParaRPr lang="en-US" altLang="zh-CN" sz="1200">
              <a:latin typeface="Arial" pitchFamily="34" charset="0"/>
              <a:ea typeface="SimSun" pitchFamily="2" charset="-122"/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philosophy</a:t>
            </a:r>
          </a:p>
        </p:txBody>
      </p:sp>
    </p:spTree>
    <p:extLst>
      <p:ext uri="{BB962C8B-B14F-4D97-AF65-F5344CB8AC3E}">
        <p14:creationId xmlns:p14="http://schemas.microsoft.com/office/powerpoint/2010/main" val="458876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325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532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29057" indent="-280406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2162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57027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18927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E6D0AD46-F678-4F6B-890F-B51998289F7A}" type="slidenum">
              <a:rPr lang="en-US" altLang="zh-CN" sz="1200">
                <a:latin typeface="Arial" pitchFamily="34" charset="0"/>
                <a:ea typeface="SimSun" pitchFamily="2" charset="-122"/>
              </a:rPr>
              <a:pPr eaLnBrk="1" hangingPunct="1"/>
              <a:t>23</a:t>
            </a:fld>
            <a:endParaRPr lang="en-US" altLang="zh-CN" sz="1200">
              <a:latin typeface="Arial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7961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325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532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29057" indent="-280406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2162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57027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18927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E6D0AD46-F678-4F6B-890F-B51998289F7A}" type="slidenum">
              <a:rPr lang="en-US" altLang="zh-CN" sz="1200">
                <a:latin typeface="Arial" pitchFamily="34" charset="0"/>
                <a:ea typeface="SimSun" pitchFamily="2" charset="-122"/>
              </a:rPr>
              <a:pPr eaLnBrk="1" hangingPunct="1"/>
              <a:t>24</a:t>
            </a:fld>
            <a:endParaRPr lang="en-US" altLang="zh-CN" sz="1200">
              <a:latin typeface="Arial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75785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325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532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29057" indent="-280406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2162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57027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18927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E6D0AD46-F678-4F6B-890F-B51998289F7A}" type="slidenum">
              <a:rPr lang="en-US" altLang="zh-CN" sz="1200">
                <a:latin typeface="Arial" pitchFamily="34" charset="0"/>
                <a:ea typeface="SimSun" pitchFamily="2" charset="-122"/>
              </a:rPr>
              <a:pPr eaLnBrk="1" hangingPunct="1"/>
              <a:t>25</a:t>
            </a:fld>
            <a:endParaRPr lang="en-US" altLang="zh-CN" sz="1200">
              <a:latin typeface="Arial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87087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29057" indent="-280406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2162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57027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18927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788993CE-1A1E-48C3-9374-16C3186C3AFE}" type="slidenum">
              <a:rPr lang="en-US" altLang="zh-CN" sz="1200">
                <a:solidFill>
                  <a:prstClr val="black"/>
                </a:solidFill>
                <a:latin typeface="Arial" pitchFamily="34" charset="0"/>
                <a:ea typeface="SimSun" pitchFamily="2" charset="-122"/>
              </a:rPr>
              <a:pPr eaLnBrk="1" hangingPunct="1"/>
              <a:t>29</a:t>
            </a:fld>
            <a:endParaRPr lang="en-US" altLang="zh-CN" sz="1200">
              <a:solidFill>
                <a:prstClr val="black"/>
              </a:solidFill>
              <a:latin typeface="Arial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6119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29057" indent="-280406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2162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57027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18927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92EF2643-CFEB-4217-9562-356135102039}" type="slidenum">
              <a:rPr lang="en-US" altLang="zh-CN" sz="1200">
                <a:latin typeface="Arial" pitchFamily="34" charset="0"/>
                <a:ea typeface="SimSun" pitchFamily="2" charset="-122"/>
              </a:rPr>
              <a:pPr eaLnBrk="1" hangingPunct="1"/>
              <a:t>4</a:t>
            </a:fld>
            <a:endParaRPr lang="en-US" altLang="zh-CN" sz="1200">
              <a:latin typeface="Arial" pitchFamily="34" charset="0"/>
              <a:ea typeface="SimSun" pitchFamily="2" charset="-122"/>
            </a:endParaRPr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dirty="0" smtClean="0">
                <a:ea typeface="SimSun" pitchFamily="2" charset="-122"/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1323668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29057" indent="-280406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2162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57027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18927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788993CE-1A1E-48C3-9374-16C3186C3AFE}" type="slidenum">
              <a:rPr lang="en-US" altLang="zh-CN" sz="1200">
                <a:solidFill>
                  <a:prstClr val="black"/>
                </a:solidFill>
                <a:latin typeface="Arial" pitchFamily="34" charset="0"/>
                <a:ea typeface="SimSun" pitchFamily="2" charset="-122"/>
              </a:rPr>
              <a:pPr eaLnBrk="1" hangingPunct="1"/>
              <a:t>30</a:t>
            </a:fld>
            <a:endParaRPr lang="en-US" altLang="zh-CN" sz="1200">
              <a:solidFill>
                <a:prstClr val="black"/>
              </a:solidFill>
              <a:latin typeface="Arial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33096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29057" indent="-280406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2162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57027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18927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788993CE-1A1E-48C3-9374-16C3186C3AFE}" type="slidenum">
              <a:rPr lang="en-US" altLang="zh-CN" sz="1200">
                <a:solidFill>
                  <a:prstClr val="black"/>
                </a:solidFill>
                <a:latin typeface="Arial" pitchFamily="34" charset="0"/>
                <a:ea typeface="SimSun" pitchFamily="2" charset="-122"/>
              </a:rPr>
              <a:pPr eaLnBrk="1" hangingPunct="1"/>
              <a:t>31</a:t>
            </a:fld>
            <a:endParaRPr lang="en-US" altLang="zh-CN" sz="1200">
              <a:solidFill>
                <a:prstClr val="black"/>
              </a:solidFill>
              <a:latin typeface="Arial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43216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29057" indent="-280406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2162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57027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18927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788993CE-1A1E-48C3-9374-16C3186C3AFE}" type="slidenum">
              <a:rPr lang="en-US" altLang="zh-CN" sz="1200">
                <a:solidFill>
                  <a:prstClr val="black"/>
                </a:solidFill>
                <a:latin typeface="Arial" pitchFamily="34" charset="0"/>
                <a:ea typeface="SimSun" pitchFamily="2" charset="-122"/>
              </a:rPr>
              <a:pPr eaLnBrk="1" hangingPunct="1"/>
              <a:t>32</a:t>
            </a:fld>
            <a:endParaRPr lang="en-US" altLang="zh-CN" sz="1200">
              <a:solidFill>
                <a:prstClr val="black"/>
              </a:solidFill>
              <a:latin typeface="Arial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92914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29057" indent="-280406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2162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57027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18927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788993CE-1A1E-48C3-9374-16C3186C3AFE}" type="slidenum">
              <a:rPr lang="en-US" altLang="zh-CN" sz="1200">
                <a:solidFill>
                  <a:prstClr val="black"/>
                </a:solidFill>
                <a:latin typeface="Arial" pitchFamily="34" charset="0"/>
                <a:ea typeface="SimSun" pitchFamily="2" charset="-122"/>
              </a:rPr>
              <a:pPr eaLnBrk="1" hangingPunct="1"/>
              <a:t>33</a:t>
            </a:fld>
            <a:endParaRPr lang="en-US" altLang="zh-CN" sz="1200">
              <a:solidFill>
                <a:prstClr val="black"/>
              </a:solidFill>
              <a:latin typeface="Arial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7872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29057" indent="-280406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2162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57027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18927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788993CE-1A1E-48C3-9374-16C3186C3AFE}" type="slidenum">
              <a:rPr lang="en-US" altLang="zh-CN" sz="1200">
                <a:solidFill>
                  <a:prstClr val="black"/>
                </a:solidFill>
                <a:latin typeface="Arial" pitchFamily="34" charset="0"/>
                <a:ea typeface="SimSun" pitchFamily="2" charset="-122"/>
              </a:rPr>
              <a:pPr eaLnBrk="1" hangingPunct="1"/>
              <a:t>34</a:t>
            </a:fld>
            <a:endParaRPr lang="en-US" altLang="zh-CN" sz="1200">
              <a:solidFill>
                <a:prstClr val="black"/>
              </a:solidFill>
              <a:latin typeface="Arial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89982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29057" indent="-280406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2162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57027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18927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788993CE-1A1E-48C3-9374-16C3186C3AFE}" type="slidenum">
              <a:rPr lang="en-US" altLang="zh-CN" sz="1200">
                <a:solidFill>
                  <a:prstClr val="black"/>
                </a:solidFill>
                <a:latin typeface="Arial" pitchFamily="34" charset="0"/>
                <a:ea typeface="SimSun" pitchFamily="2" charset="-122"/>
              </a:rPr>
              <a:pPr eaLnBrk="1" hangingPunct="1"/>
              <a:t>35</a:t>
            </a:fld>
            <a:endParaRPr lang="en-US" altLang="zh-CN" sz="1200">
              <a:solidFill>
                <a:prstClr val="black"/>
              </a:solidFill>
              <a:latin typeface="Arial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53717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29057" indent="-280406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2162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57027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18927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788993CE-1A1E-48C3-9374-16C3186C3AFE}" type="slidenum">
              <a:rPr lang="en-US" altLang="zh-CN" sz="1200">
                <a:solidFill>
                  <a:prstClr val="black"/>
                </a:solidFill>
                <a:latin typeface="Arial" pitchFamily="34" charset="0"/>
                <a:ea typeface="SimSun" pitchFamily="2" charset="-122"/>
              </a:rPr>
              <a:pPr eaLnBrk="1" hangingPunct="1"/>
              <a:t>36</a:t>
            </a:fld>
            <a:endParaRPr lang="en-US" altLang="zh-CN" sz="1200">
              <a:solidFill>
                <a:prstClr val="black"/>
              </a:solidFill>
              <a:latin typeface="Arial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284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29057" indent="-280406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2162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57027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18927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BAEAD248-4935-4C28-BC81-6D479D0A8F98}" type="slidenum">
              <a:rPr lang="en-US" altLang="zh-CN" sz="1200">
                <a:latin typeface="Arial" pitchFamily="34" charset="0"/>
                <a:ea typeface="SimSun" pitchFamily="2" charset="-122"/>
              </a:rPr>
              <a:pPr eaLnBrk="1" hangingPunct="1"/>
              <a:t>5</a:t>
            </a:fld>
            <a:endParaRPr lang="en-US" altLang="zh-CN" sz="1200">
              <a:latin typeface="Arial" pitchFamily="34" charset="0"/>
              <a:ea typeface="SimSun" pitchFamily="2" charset="-122"/>
            </a:endParaRP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1172641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29057" indent="-280406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2162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57027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18927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72547A41-4B9F-42CC-BC12-7A36EB66EDD0}" type="slidenum">
              <a:rPr lang="en-US" altLang="zh-CN" sz="1200">
                <a:latin typeface="Arial" pitchFamily="34" charset="0"/>
                <a:ea typeface="SimSun" pitchFamily="2" charset="-122"/>
              </a:rPr>
              <a:pPr eaLnBrk="1" hangingPunct="1"/>
              <a:t>6</a:t>
            </a:fld>
            <a:endParaRPr lang="en-US" altLang="zh-CN" sz="1200">
              <a:latin typeface="Arial" pitchFamily="34" charset="0"/>
              <a:ea typeface="SimSun" pitchFamily="2" charset="-122"/>
            </a:endParaRPr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dirty="0" smtClean="0">
                <a:ea typeface="SimSun" pitchFamily="2" charset="-122"/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1955578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29057" indent="-280406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2162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57027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18927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4842F686-34EA-471F-B510-6FD46675BF36}" type="slidenum">
              <a:rPr lang="en-US" altLang="zh-CN" sz="1200">
                <a:latin typeface="Arial" pitchFamily="34" charset="0"/>
                <a:ea typeface="SimSun" pitchFamily="2" charset="-122"/>
              </a:rPr>
              <a:pPr eaLnBrk="1" hangingPunct="1"/>
              <a:t>8</a:t>
            </a:fld>
            <a:endParaRPr lang="en-US" altLang="zh-CN" sz="1200">
              <a:latin typeface="Arial" pitchFamily="34" charset="0"/>
              <a:ea typeface="SimSun" pitchFamily="2" charset="-122"/>
            </a:endParaRPr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Single feature is not enough</a:t>
            </a:r>
          </a:p>
          <a:p>
            <a:pPr eaLnBrk="1" hangingPunct="1"/>
            <a:r>
              <a:rPr lang="en-US" altLang="zh-CN" smtClean="0">
                <a:ea typeface="SimSun" pitchFamily="2" charset="-122"/>
              </a:rPr>
              <a:t>Complex data is difficult</a:t>
            </a:r>
          </a:p>
          <a:p>
            <a:pPr eaLnBrk="1" hangingPunct="1"/>
            <a:endParaRPr lang="en-US" altLang="zh-CN" smtClean="0">
              <a:ea typeface="SimSun" pitchFamily="2" charset="-122"/>
            </a:endParaRPr>
          </a:p>
          <a:p>
            <a:pPr eaLnBrk="1" hangingPunct="1"/>
            <a:r>
              <a:rPr lang="en-US" altLang="zh-CN" smtClean="0">
                <a:ea typeface="SimSun" pitchFamily="2" charset="-122"/>
              </a:rPr>
              <a:t>Background </a:t>
            </a:r>
          </a:p>
        </p:txBody>
      </p:sp>
    </p:spTree>
    <p:extLst>
      <p:ext uri="{BB962C8B-B14F-4D97-AF65-F5344CB8AC3E}">
        <p14:creationId xmlns:p14="http://schemas.microsoft.com/office/powerpoint/2010/main" val="553005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29057" indent="-280406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2162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57027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18927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4D66F200-C9ED-426F-BF1D-F9188FEB3891}" type="slidenum">
              <a:rPr lang="en-US" altLang="zh-CN" sz="1200">
                <a:latin typeface="Arial" pitchFamily="34" charset="0"/>
                <a:ea typeface="SimSun" pitchFamily="2" charset="-122"/>
              </a:rPr>
              <a:pPr eaLnBrk="1" hangingPunct="1"/>
              <a:t>9</a:t>
            </a:fld>
            <a:endParaRPr lang="en-US" altLang="zh-CN" sz="1200">
              <a:latin typeface="Arial" pitchFamily="34" charset="0"/>
              <a:ea typeface="SimSun" pitchFamily="2" charset="-122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Related work</a:t>
            </a:r>
          </a:p>
          <a:p>
            <a:pPr eaLnBrk="1" hangingPunct="1"/>
            <a:endParaRPr lang="en-US" altLang="zh-CN" smtClean="0">
              <a:ea typeface="SimSun" pitchFamily="2" charset="-122"/>
            </a:endParaRPr>
          </a:p>
          <a:p>
            <a:pPr eaLnBrk="1" hangingPunct="1"/>
            <a:r>
              <a:rPr lang="en-US" altLang="zh-CN" smtClean="0">
                <a:ea typeface="SimSun" pitchFamily="2" charset="-122"/>
              </a:rPr>
              <a:t>Major ones: good and problems: not confined to rule-based, most discriminative features, any classifier</a:t>
            </a:r>
          </a:p>
          <a:p>
            <a:pPr eaLnBrk="1" hangingPunct="1"/>
            <a:r>
              <a:rPr lang="en-US" altLang="zh-CN" smtClean="0">
                <a:ea typeface="SimSun" pitchFamily="2" charset="-122"/>
              </a:rPr>
              <a:t>Accurate</a:t>
            </a:r>
          </a:p>
          <a:p>
            <a:pPr eaLnBrk="1" hangingPunct="1"/>
            <a:r>
              <a:rPr lang="en-US" altLang="zh-CN" smtClean="0">
                <a:ea typeface="SimSun" pitchFamily="2" charset="-122"/>
              </a:rPr>
              <a:t>Emerging patterns</a:t>
            </a:r>
          </a:p>
          <a:p>
            <a:pPr eaLnBrk="1" hangingPunct="1"/>
            <a:r>
              <a:rPr lang="en-US" altLang="zh-CN" smtClean="0">
                <a:ea typeface="SimSun" pitchFamily="2" charset="-122"/>
              </a:rPr>
              <a:t>2 slides</a:t>
            </a:r>
          </a:p>
        </p:txBody>
      </p:sp>
    </p:spTree>
    <p:extLst>
      <p:ext uri="{BB962C8B-B14F-4D97-AF65-F5344CB8AC3E}">
        <p14:creationId xmlns:p14="http://schemas.microsoft.com/office/powerpoint/2010/main" val="1653404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/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29057" indent="-280406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2162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57027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18927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B026268A-DB25-470D-86EB-A9C4A9B1E026}" type="slidenum">
              <a:rPr lang="en-US" altLang="zh-CN" sz="1200">
                <a:latin typeface="Arial" pitchFamily="34" charset="0"/>
                <a:ea typeface="SimSun" pitchFamily="2" charset="-122"/>
              </a:rPr>
              <a:pPr eaLnBrk="1" hangingPunct="1"/>
              <a:t>10</a:t>
            </a:fld>
            <a:endParaRPr lang="en-US" altLang="zh-CN" sz="1200">
              <a:latin typeface="Arial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6521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29057" indent="-280406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2162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57027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18927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B026268A-DB25-470D-86EB-A9C4A9B1E026}" type="slidenum">
              <a:rPr lang="en-US" altLang="zh-CN" sz="1200">
                <a:latin typeface="Arial" pitchFamily="34" charset="0"/>
                <a:ea typeface="SimSun" pitchFamily="2" charset="-122"/>
              </a:rPr>
              <a:pPr eaLnBrk="1" hangingPunct="1"/>
              <a:t>12</a:t>
            </a:fld>
            <a:endParaRPr lang="en-US" altLang="zh-CN" sz="1200">
              <a:latin typeface="Arial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5386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29057" indent="-280406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2162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57027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18927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B026268A-DB25-470D-86EB-A9C4A9B1E026}" type="slidenum">
              <a:rPr lang="en-US" altLang="zh-CN" sz="1200">
                <a:latin typeface="Arial" pitchFamily="34" charset="0"/>
                <a:ea typeface="SimSun" pitchFamily="2" charset="-122"/>
              </a:rPr>
              <a:pPr eaLnBrk="1" hangingPunct="1"/>
              <a:t>13</a:t>
            </a:fld>
            <a:endParaRPr lang="en-US" altLang="zh-CN" sz="1200">
              <a:latin typeface="Arial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863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38" rIns="91438">
            <a:normAutofit/>
          </a:bodyPr>
          <a:lstStyle>
            <a:lvl1pPr marL="0" indent="0" algn="l">
              <a:buNone/>
              <a:defRPr sz="2400" b="1" cap="all" spc="200" baseline="0">
                <a:solidFill>
                  <a:schemeClr val="tx1"/>
                </a:solidFill>
                <a:latin typeface="Berlin Sans FB Demi" panose="020E0802020502020306" pitchFamily="34" charset="0"/>
              </a:defRPr>
            </a:lvl1pPr>
            <a:lvl2pPr marL="457189" indent="0" algn="ctr">
              <a:buNone/>
              <a:defRPr sz="24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" y="6492878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19609"/>
            <a:ext cx="12192000" cy="69776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600" y="1669142"/>
            <a:ext cx="11930743" cy="2499595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spc="-51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1" y="4168737"/>
            <a:ext cx="10058400" cy="1143000"/>
          </a:xfrm>
        </p:spPr>
        <p:txBody>
          <a:bodyPr lIns="91436" rIns="91436">
            <a:normAutofit/>
          </a:bodyPr>
          <a:lstStyle>
            <a:lvl1pPr marL="0" indent="0" algn="l">
              <a:buNone/>
              <a:defRPr sz="2400" b="1" cap="all" spc="200" baseline="0">
                <a:solidFill>
                  <a:schemeClr val="tx1"/>
                </a:solidFill>
                <a:latin typeface="Berlin Sans FB Demi" panose="020E0802020502020306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097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5" y="221676"/>
            <a:ext cx="11369963" cy="738909"/>
          </a:xfrm>
        </p:spPr>
        <p:txBody>
          <a:bodyPr/>
          <a:lstStyle>
            <a:lvl1pPr marL="0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>
            <a:lvl1pPr marL="461951" indent="-461951">
              <a:defRPr sz="2800"/>
            </a:lvl1pPr>
            <a:lvl2pPr marL="738170" indent="-538149">
              <a:defRPr sz="2800"/>
            </a:lvl2pPr>
            <a:lvl3pPr marL="858817" indent="-474651">
              <a:defRPr sz="2800"/>
            </a:lvl3pPr>
            <a:lvl4pPr marL="1144559" indent="-522275">
              <a:defRPr sz="2800"/>
            </a:lvl4pPr>
            <a:lvl5pPr marL="1376328" indent="-507987">
              <a:defRPr sz="2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7496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101600" y="850022"/>
            <a:ext cx="11887200" cy="673979"/>
          </a:xfrm>
          <a:prstGeom prst="rect">
            <a:avLst/>
          </a:prstGeom>
        </p:spPr>
        <p:txBody>
          <a:bodyPr vert="horz" lIns="91438" tIns="45719" rIns="91438" bIns="45719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927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35830" y="6492882"/>
            <a:ext cx="2472271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914400"/>
            <a:fld id="{49B74239-73C9-4B55-8B1C-66BCA0FCF2F2}" type="datetime1">
              <a:rPr lang="en-US" sz="1800" smtClean="0">
                <a:solidFill>
                  <a:srgbClr val="000000"/>
                </a:solidFill>
              </a:rPr>
              <a:pPr defTabSz="914400"/>
              <a:t>4/18/2016</a:t>
            </a:fld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7" y="6459792"/>
            <a:ext cx="4822804" cy="365125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defTabSz="914400"/>
            <a:endParaRPr lang="en-US" sz="1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5" y="6492882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914400"/>
            <a:fld id="{4FAB73BC-B049-4115-A692-8D63A059BFB8}" type="slidenum">
              <a:rPr lang="en-US" sz="1800" smtClean="0">
                <a:solidFill>
                  <a:srgbClr val="000000"/>
                </a:solidFill>
              </a:rPr>
              <a:pPr defTabSz="914400"/>
              <a:t>‹#›</a:t>
            </a:fld>
            <a:endParaRPr 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92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4" y="221676"/>
            <a:ext cx="11369963" cy="738909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>
            <a:lvl1pPr marL="461963" indent="-461963">
              <a:defRPr sz="2800"/>
            </a:lvl1pPr>
            <a:lvl2pPr marL="738188" indent="-538163">
              <a:defRPr sz="2800"/>
            </a:lvl2pPr>
            <a:lvl3pPr marL="858838" indent="-474663">
              <a:defRPr sz="2800"/>
            </a:lvl3pPr>
            <a:lvl4pPr marL="1144588" indent="-522288">
              <a:defRPr sz="2800"/>
            </a:lvl4pPr>
            <a:lvl5pPr marL="1376363" indent="-508000">
              <a:defRPr sz="2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38" rIns="91438" anchor="t" anchorCtr="0">
            <a:normAutofit/>
          </a:bodyPr>
          <a:lstStyle>
            <a:lvl1pPr marL="0" indent="0" algn="ctr">
              <a:buNone/>
              <a:defRPr sz="2800" cap="all" spc="200" baseline="0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" y="6492878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4"/>
            <a:ext cx="4937760" cy="736283"/>
          </a:xfrm>
        </p:spPr>
        <p:txBody>
          <a:bodyPr lIns="91438" rIns="91438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4"/>
            <a:ext cx="4937760" cy="736283"/>
          </a:xfrm>
        </p:spPr>
        <p:txBody>
          <a:bodyPr lIns="91438" rIns="91438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5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7" y="6459788"/>
            <a:ext cx="4822804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35827" y="6492878"/>
            <a:ext cx="2472271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fld id="{49B74239-73C9-4B55-8B1C-66BCA0FCF2F2}" type="datetime1">
              <a:rPr lang="en-US" smtClean="0"/>
              <a:t>4/18/2016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7" y="6459788"/>
            <a:ext cx="4822804" cy="365125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" y="6492878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9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1"/>
            <a:ext cx="3200400" cy="3379124"/>
          </a:xfrm>
        </p:spPr>
        <p:txBody>
          <a:bodyPr lIns="91438" rIns="91438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1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4" y="6459788"/>
            <a:ext cx="2618511" cy="365125"/>
          </a:xfrm>
          <a:prstGeom prst="rect">
            <a:avLst/>
          </a:prstGeom>
        </p:spPr>
        <p:txBody>
          <a:bodyPr lIns="91438" tIns="45719" rIns="91438" bIns="45719"/>
          <a:lstStyle>
            <a:lvl1pPr algn="l">
              <a:defRPr/>
            </a:lvl1pPr>
          </a:lstStyle>
          <a:p>
            <a:fld id="{CBBD38C9-86BE-42BA-90B7-7B0F222A966C}" type="datetime1">
              <a:rPr lang="en-US" smtClean="0"/>
              <a:t>4/18/2016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8"/>
            <a:ext cx="4648200" cy="365125"/>
          </a:xfrm>
          <a:prstGeom prst="rect">
            <a:avLst/>
          </a:prstGeom>
        </p:spPr>
        <p:txBody>
          <a:bodyPr lIns="91438" tIns="45719" rIns="91438" bIns="45719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" y="6492878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06400" y="381000"/>
            <a:ext cx="11203517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06400" y="1371600"/>
            <a:ext cx="5537200" cy="2476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46800" y="1371600"/>
            <a:ext cx="5537200" cy="2476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06400" y="4000500"/>
            <a:ext cx="5537200" cy="2476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46800" y="4000500"/>
            <a:ext cx="5537200" cy="2476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059"/>
          <p:cNvSpPr>
            <a:spLocks noGrp="1" noChangeArrowheads="1"/>
          </p:cNvSpPr>
          <p:nvPr>
            <p:ph type="dt" sz="half" idx="10"/>
          </p:nvPr>
        </p:nvSpPr>
        <p:spPr>
          <a:xfrm>
            <a:off x="406400" y="6477000"/>
            <a:ext cx="2540000" cy="381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5668CB6-4B1E-48EB-AAE6-F25414A8D44D}" type="datetime4">
              <a:rPr lang="en-US" altLang="en-US"/>
              <a:pPr/>
              <a:t>April 18, 2016</a:t>
            </a:fld>
            <a:endParaRPr lang="en-US" altLang="en-US"/>
          </a:p>
        </p:txBody>
      </p:sp>
      <p:sp>
        <p:nvSpPr>
          <p:cNvPr id="8" name="Rectangle 2060"/>
          <p:cNvSpPr>
            <a:spLocks noGrp="1" noChangeArrowheads="1"/>
          </p:cNvSpPr>
          <p:nvPr>
            <p:ph type="ftr" sz="quarter" idx="11"/>
          </p:nvPr>
        </p:nvSpPr>
        <p:spPr>
          <a:xfrm>
            <a:off x="4470400" y="6477000"/>
            <a:ext cx="3860800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9" name="Rectangle 206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1B0DE30-8397-4AE3-8EA8-214EB4B18E6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1081977"/>
      </p:ext>
    </p:extLst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4" y="286606"/>
            <a:ext cx="11369963" cy="673979"/>
          </a:xfrm>
          <a:prstGeom prst="rect">
            <a:avLst/>
          </a:prstGeom>
        </p:spPr>
        <p:txBody>
          <a:bodyPr vert="horz" lIns="91438" tIns="45719" rIns="91438" bIns="45719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219202"/>
            <a:ext cx="11406908" cy="5209309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/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91131" y="1100537"/>
            <a:ext cx="10972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5"/>
            <a:ext cx="1066800" cy="273844"/>
          </a:xfrm>
          <a:prstGeom prst="rect">
            <a:avLst/>
          </a:prstGeom>
        </p:spPr>
        <p:txBody>
          <a:bodyPr lIns="91438" tIns="45719" rIns="91438" bIns="45719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b="0" smtClean="0"/>
              <a:pPr/>
              <a:t>‹#›</a:t>
            </a:fld>
            <a:endParaRPr lang="en-US" sz="1600" b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703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377" rtl="0" eaLnBrk="1" latinLnBrk="0" hangingPunct="1">
        <a:lnSpc>
          <a:spcPct val="85000"/>
        </a:lnSpc>
        <a:spcBef>
          <a:spcPct val="0"/>
        </a:spcBef>
        <a:buNone/>
        <a:defRPr sz="4400" kern="1200" spc="-51" baseline="0">
          <a:solidFill>
            <a:schemeClr val="tx1"/>
          </a:solidFill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13" indent="-341313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88" indent="-373063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96" indent="-300031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813" indent="-290513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74638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7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6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6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5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219203"/>
            <a:ext cx="11406908" cy="5209309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/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91131" y="1100537"/>
            <a:ext cx="10972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6"/>
            <a:ext cx="1066800" cy="273844"/>
          </a:xfrm>
          <a:prstGeom prst="rect">
            <a:avLst/>
          </a:prstGeom>
        </p:spPr>
        <p:txBody>
          <a:bodyPr lIns="91436" tIns="45718" rIns="91436" bIns="45718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smtClean="0">
                <a:solidFill>
                  <a:srgbClr val="000000"/>
                </a:solidFill>
              </a:rPr>
              <a:pPr/>
              <a:t>‹#›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317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354" rtl="0" eaLnBrk="1" latinLnBrk="0" hangingPunct="1">
        <a:lnSpc>
          <a:spcPct val="85000"/>
        </a:lnSpc>
        <a:spcBef>
          <a:spcPct val="0"/>
        </a:spcBef>
        <a:buNone/>
        <a:defRPr sz="4000" b="1" kern="1200" spc="-51" baseline="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05" indent="-341305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74" indent="-37305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79" indent="-30002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791" indent="-290506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971" indent="-274632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3" y="621422"/>
            <a:ext cx="11369963" cy="673979"/>
          </a:xfrm>
          <a:prstGeom prst="rect">
            <a:avLst/>
          </a:prstGeom>
        </p:spPr>
        <p:txBody>
          <a:bodyPr vert="horz" lIns="91438" tIns="45719" rIns="91438" bIns="45719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447800"/>
            <a:ext cx="11406908" cy="4980712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/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5"/>
            <a:ext cx="591131" cy="273844"/>
          </a:xfrm>
          <a:prstGeom prst="rect">
            <a:avLst/>
          </a:prstGeom>
        </p:spPr>
        <p:txBody>
          <a:bodyPr lIns="91438" tIns="45719" rIns="91438" bIns="45719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smtClean="0">
                <a:solidFill>
                  <a:srgbClr val="000000"/>
                </a:solidFill>
              </a:rPr>
              <a:pPr/>
              <a:t>‹#›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617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377" rtl="0" eaLnBrk="1" latinLnBrk="0" hangingPunct="1">
        <a:lnSpc>
          <a:spcPct val="85000"/>
        </a:lnSpc>
        <a:spcBef>
          <a:spcPct val="0"/>
        </a:spcBef>
        <a:buNone/>
        <a:defRPr sz="4400" kern="1200" spc="-51" baseline="0">
          <a:solidFill>
            <a:schemeClr val="tx1"/>
          </a:solidFill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13" indent="-341313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88" indent="-373063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96" indent="-300031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813" indent="-290513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74638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7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6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6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5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7.emf"/><Relationship Id="rId12" Type="http://schemas.openxmlformats.org/officeDocument/2006/relationships/image" Target="../media/image15.wm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emf"/><Relationship Id="rId11" Type="http://schemas.openxmlformats.org/officeDocument/2006/relationships/oleObject" Target="../embeddings/oleObject3.bin"/><Relationship Id="rId5" Type="http://schemas.openxmlformats.org/officeDocument/2006/relationships/image" Target="../media/image13.wmf"/><Relationship Id="rId10" Type="http://schemas.openxmlformats.org/officeDocument/2006/relationships/image" Target="../media/image14.wmf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2.emf"/><Relationship Id="rId4" Type="http://schemas.openxmlformats.org/officeDocument/2006/relationships/oleObject" Target="../embeddings/oleObject4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5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544" y="1720158"/>
            <a:ext cx="11828835" cy="240829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8800" kern="0" dirty="0" smtClean="0"/>
              <a:t>Advanced, Pattern-Based </a:t>
            </a:r>
            <a:r>
              <a:rPr lang="en-US" altLang="en-US" sz="8800" kern="0" dirty="0"/>
              <a:t>Classification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86163" y="4466064"/>
            <a:ext cx="10477500" cy="2209377"/>
          </a:xfrm>
        </p:spPr>
        <p:txBody>
          <a:bodyPr>
            <a:normAutofit fontScale="92500" lnSpcReduction="20000"/>
          </a:bodyPr>
          <a:lstStyle/>
          <a:p>
            <a:r>
              <a:rPr lang="en-US" sz="3000" dirty="0" err="1" smtClean="0">
                <a:latin typeface="Arial Rounded MT Bold" panose="020F0704030504030204" pitchFamily="34" charset="0"/>
              </a:rPr>
              <a:t>Jiawei</a:t>
            </a:r>
            <a:r>
              <a:rPr lang="en-US" sz="3000" dirty="0" smtClean="0">
                <a:latin typeface="Arial Rounded MT Bold" panose="020F0704030504030204" pitchFamily="34" charset="0"/>
              </a:rPr>
              <a:t> Han</a:t>
            </a:r>
          </a:p>
          <a:p>
            <a:r>
              <a:rPr lang="en-US" sz="3000" dirty="0" smtClean="0">
                <a:latin typeface="Arial Rounded MT Bold" panose="020F0704030504030204" pitchFamily="34" charset="0"/>
              </a:rPr>
              <a:t>Computer Science</a:t>
            </a:r>
          </a:p>
          <a:p>
            <a:r>
              <a:rPr lang="en-US" sz="3000" dirty="0" smtClean="0">
                <a:latin typeface="Arial Rounded MT Bold" panose="020F0704030504030204" pitchFamily="34" charset="0"/>
              </a:rPr>
              <a:t>University of Illinois at Urbana-Champaign</a:t>
            </a:r>
          </a:p>
          <a:p>
            <a:endParaRPr lang="en-US" sz="3000" dirty="0">
              <a:latin typeface="Arial Rounded MT Bold" panose="020F0704030504030204" pitchFamily="34" charset="0"/>
            </a:endParaRPr>
          </a:p>
          <a:p>
            <a:fld id="{9AC54C7E-0273-4E36-8451-7D5504D77CBD}" type="datetime4">
              <a:rPr lang="en-US" sz="3000" smtClean="0">
                <a:latin typeface="Arial Rounded MT Bold" panose="020F0704030504030204" pitchFamily="34" charset="0"/>
              </a:rPr>
              <a:t>April 18, 2016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" y="6492879"/>
            <a:ext cx="1312025" cy="365125"/>
          </a:xfrm>
          <a:prstGeom prst="rect">
            <a:avLst/>
          </a:prstGeom>
        </p:spPr>
        <p:txBody>
          <a:bodyPr/>
          <a:lstStyle/>
          <a:p>
            <a:pPr defTabSz="457178"/>
            <a:fld id="{4FAB73BC-B049-4115-A692-8D63A059BFB8}" type="slidenum">
              <a:rPr lang="en-US" smtClean="0">
                <a:solidFill>
                  <a:srgbClr val="000000"/>
                </a:solidFill>
              </a:rPr>
              <a:pPr defTabSz="457178"/>
              <a:t>1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61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12192000" cy="9239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dirty="0" smtClean="0">
                <a:ea typeface="SimSun" pitchFamily="2" charset="-122"/>
              </a:rPr>
              <a:t>Associative or Pattern-Based Classification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1891" y="1156853"/>
            <a:ext cx="11095102" cy="5474855"/>
          </a:xfrm>
        </p:spPr>
        <p:txBody>
          <a:bodyPr/>
          <a:lstStyle/>
          <a:p>
            <a:pPr>
              <a:spcBef>
                <a:spcPts val="500"/>
              </a:spcBef>
            </a:pPr>
            <a:r>
              <a:rPr lang="en-US" altLang="zh-CN" sz="2400" b="1" dirty="0" smtClean="0">
                <a:ea typeface="SimSun" pitchFamily="2" charset="-122"/>
              </a:rPr>
              <a:t>Data: </a:t>
            </a:r>
            <a:r>
              <a:rPr lang="en-US" altLang="zh-CN" sz="2400" dirty="0" smtClean="0">
                <a:ea typeface="SimSun" pitchFamily="2" charset="-122"/>
              </a:rPr>
              <a:t> Transactions, microarray data, …</a:t>
            </a:r>
            <a:r>
              <a:rPr lang="en-US" altLang="zh-CN" sz="2400" b="1" dirty="0">
                <a:ea typeface="SimSun" pitchFamily="2" charset="-122"/>
              </a:rPr>
              <a:t> </a:t>
            </a:r>
            <a:r>
              <a:rPr lang="en-US" altLang="zh-CN" sz="2400" b="1" dirty="0" smtClean="0">
                <a:ea typeface="SimSun" pitchFamily="2" charset="-122"/>
              </a:rPr>
              <a:t> →  Patterns or association rules</a:t>
            </a:r>
          </a:p>
          <a:p>
            <a:pPr>
              <a:spcBef>
                <a:spcPts val="500"/>
              </a:spcBef>
            </a:pPr>
            <a:r>
              <a:rPr lang="en-US" altLang="zh-CN" sz="2400" b="1" dirty="0" smtClean="0">
                <a:ea typeface="SimSun" pitchFamily="2" charset="-122"/>
              </a:rPr>
              <a:t>Classification Methods </a:t>
            </a:r>
            <a:r>
              <a:rPr lang="en-US" altLang="zh-CN" sz="2400" dirty="0" smtClean="0">
                <a:ea typeface="SimSun" pitchFamily="2" charset="-122"/>
              </a:rPr>
              <a:t>(Some interesting work):</a:t>
            </a:r>
            <a:endParaRPr lang="en-US" altLang="zh-CN" sz="2400" dirty="0">
              <a:ea typeface="SimSun" pitchFamily="2" charset="-122"/>
            </a:endParaRPr>
          </a:p>
          <a:p>
            <a:pPr lvl="1">
              <a:spcBef>
                <a:spcPts val="500"/>
              </a:spcBef>
            </a:pPr>
            <a:r>
              <a:rPr lang="en-US" altLang="zh-CN" sz="2400" dirty="0" smtClean="0">
                <a:ea typeface="SimSun" pitchFamily="2" charset="-122"/>
              </a:rPr>
              <a:t>CBA [Liu, Hsu &amp; Ma, KDD’98]: </a:t>
            </a:r>
            <a:r>
              <a:rPr lang="en-US" altLang="en-US" sz="2400" dirty="0" smtClean="0"/>
              <a:t>Use high-conf., high-support </a:t>
            </a:r>
            <a:r>
              <a:rPr lang="en-US" altLang="en-US" sz="2400" i="1" dirty="0" smtClean="0"/>
              <a:t>class association rules </a:t>
            </a:r>
            <a:r>
              <a:rPr lang="en-US" altLang="en-US" sz="2400" dirty="0" smtClean="0"/>
              <a:t>to build classifiers</a:t>
            </a:r>
          </a:p>
          <a:p>
            <a:pPr lvl="1">
              <a:spcBef>
                <a:spcPts val="500"/>
              </a:spcBef>
            </a:pPr>
            <a:r>
              <a:rPr lang="en-US" altLang="zh-CN" sz="2400" dirty="0" smtClean="0">
                <a:ea typeface="SimSun" pitchFamily="2" charset="-122"/>
              </a:rPr>
              <a:t>Emerging patterns [Dong &amp; Li, KDD’99]:</a:t>
            </a:r>
            <a:r>
              <a:rPr lang="en-US" altLang="en-US" sz="2400" dirty="0" smtClean="0"/>
              <a:t> Patterns whose support changes significantly between the two classes </a:t>
            </a:r>
            <a:endParaRPr lang="en-US" altLang="en-US" sz="2400" dirty="0">
              <a:ea typeface="SimSun" pitchFamily="2" charset="-122"/>
            </a:endParaRPr>
          </a:p>
          <a:p>
            <a:pPr lvl="1">
              <a:spcBef>
                <a:spcPts val="500"/>
              </a:spcBef>
            </a:pPr>
            <a:r>
              <a:rPr lang="en-US" altLang="zh-CN" sz="2400" dirty="0" smtClean="0">
                <a:ea typeface="SimSun" pitchFamily="2" charset="-122"/>
              </a:rPr>
              <a:t>CMAR [Li, Han &amp; Pei, ICDM’01]: Multiple rules in prediction </a:t>
            </a:r>
          </a:p>
          <a:p>
            <a:pPr lvl="1">
              <a:spcBef>
                <a:spcPts val="500"/>
              </a:spcBef>
            </a:pPr>
            <a:r>
              <a:rPr lang="en-US" altLang="zh-CN" sz="2400" dirty="0" smtClean="0">
                <a:ea typeface="SimSun" pitchFamily="2" charset="-122"/>
              </a:rPr>
              <a:t>CPAR [Yin &amp; Han, SDM’03]: Beam search on multiple prediction rules</a:t>
            </a:r>
          </a:p>
          <a:p>
            <a:pPr lvl="1">
              <a:spcBef>
                <a:spcPts val="500"/>
              </a:spcBef>
            </a:pPr>
            <a:r>
              <a:rPr lang="en-US" altLang="zh-CN" sz="2400" dirty="0" smtClean="0">
                <a:ea typeface="SimSun" pitchFamily="2" charset="-122"/>
              </a:rPr>
              <a:t>RCBT [Cong et al., SIGMOD’05]: </a:t>
            </a:r>
            <a:r>
              <a:rPr lang="en-US" altLang="en-US" sz="2400" dirty="0" smtClean="0"/>
              <a:t>Build classifier based on mining top-k covering rule groups with row enumeration  (for high-dimensional data)</a:t>
            </a:r>
          </a:p>
          <a:p>
            <a:pPr lvl="1">
              <a:spcBef>
                <a:spcPts val="500"/>
              </a:spcBef>
            </a:pPr>
            <a:r>
              <a:rPr lang="en-US" altLang="zh-CN" sz="2400" dirty="0" smtClean="0">
                <a:ea typeface="SimSun" pitchFamily="2" charset="-122"/>
              </a:rPr>
              <a:t>Lazy classifier [</a:t>
            </a:r>
            <a:r>
              <a:rPr lang="en-US" altLang="zh-CN" sz="2400" dirty="0" err="1" smtClean="0">
                <a:ea typeface="SimSun" pitchFamily="2" charset="-122"/>
              </a:rPr>
              <a:t>Veloso</a:t>
            </a:r>
            <a:r>
              <a:rPr lang="en-US" altLang="zh-CN" sz="2400" dirty="0" smtClean="0">
                <a:ea typeface="SimSun" pitchFamily="2" charset="-122"/>
              </a:rPr>
              <a:t>, </a:t>
            </a:r>
            <a:r>
              <a:rPr lang="en-US" altLang="zh-CN" sz="2400" dirty="0" err="1" smtClean="0">
                <a:ea typeface="SimSun" pitchFamily="2" charset="-122"/>
              </a:rPr>
              <a:t>Meira</a:t>
            </a:r>
            <a:r>
              <a:rPr lang="en-US" altLang="zh-CN" sz="2400" dirty="0" smtClean="0">
                <a:ea typeface="SimSun" pitchFamily="2" charset="-122"/>
              </a:rPr>
              <a:t> &amp; </a:t>
            </a:r>
            <a:r>
              <a:rPr lang="en-US" altLang="zh-CN" sz="2400" dirty="0" err="1" smtClean="0">
                <a:ea typeface="SimSun" pitchFamily="2" charset="-122"/>
              </a:rPr>
              <a:t>Zaki</a:t>
            </a:r>
            <a:r>
              <a:rPr lang="en-US" altLang="zh-CN" sz="2400" dirty="0" smtClean="0">
                <a:ea typeface="SimSun" pitchFamily="2" charset="-122"/>
              </a:rPr>
              <a:t>, ICDM’06]: </a:t>
            </a:r>
            <a:r>
              <a:rPr lang="en-US" altLang="en-US" sz="2400" dirty="0" smtClean="0"/>
              <a:t>For a test t, project training data D on t, mine rules from D</a:t>
            </a:r>
            <a:r>
              <a:rPr lang="en-US" altLang="en-US" sz="2400" baseline="-25000" dirty="0" smtClean="0"/>
              <a:t>t </a:t>
            </a:r>
            <a:r>
              <a:rPr lang="en-US" altLang="en-US" sz="2400" dirty="0" smtClean="0"/>
              <a:t>, predict on the best rule</a:t>
            </a:r>
          </a:p>
          <a:p>
            <a:pPr lvl="1">
              <a:spcBef>
                <a:spcPts val="500"/>
              </a:spcBef>
            </a:pPr>
            <a:r>
              <a:rPr lang="en-US" altLang="zh-CN" sz="2400" dirty="0" smtClean="0">
                <a:ea typeface="SimSun" pitchFamily="2" charset="-122"/>
              </a:rPr>
              <a:t>Discriminative pattern-based classification [Cheng et al., ICDE’07]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66593" y="2427890"/>
            <a:ext cx="2238704" cy="38472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To be discussed here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886497" y="3659879"/>
            <a:ext cx="2238704" cy="38472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To be discussed here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637986" y="6082514"/>
            <a:ext cx="2238704" cy="38472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To be discussed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87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kern="0" dirty="0" smtClean="0"/>
              <a:t>Advanced Pattern-Based Classification</a:t>
            </a:r>
            <a:endParaRPr lang="en-US" altLang="en-US" kern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388" y="1205892"/>
            <a:ext cx="11317758" cy="5033954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rgbClr val="0000FF"/>
              </a:buClr>
              <a:tabLst>
                <a:tab pos="7658100" algn="l"/>
              </a:tabLst>
            </a:pPr>
            <a:r>
              <a:rPr lang="en-US" altLang="en-US" dirty="0" smtClean="0"/>
              <a:t>Classification: Basic Concepts</a:t>
            </a:r>
            <a:endParaRPr lang="en-US" altLang="en-US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dirty="0">
                <a:ea typeface="SimSun" pitchFamily="2" charset="-122"/>
              </a:rPr>
              <a:t>Pattern-Based Classification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Associative Classification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dirty="0">
                <a:ea typeface="SimSun" pitchFamily="2" charset="-122"/>
              </a:rPr>
              <a:t>Discriminative Pattern-Based Classification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dirty="0">
                <a:ea typeface="SimSun" pitchFamily="2" charset="-122"/>
              </a:rPr>
              <a:t>Direct Mining of Discriminative </a:t>
            </a:r>
            <a:r>
              <a:rPr lang="en-US" altLang="zh-CN" dirty="0" smtClean="0">
                <a:ea typeface="SimSun" pitchFamily="2" charset="-122"/>
              </a:rPr>
              <a:t>Patterns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dirty="0" err="1"/>
              <a:t>DPClass</a:t>
            </a:r>
            <a:r>
              <a:rPr lang="en-US" dirty="0"/>
              <a:t>: </a:t>
            </a:r>
            <a:r>
              <a:rPr lang="en-US" dirty="0" smtClean="0"/>
              <a:t>Effective </a:t>
            </a:r>
            <a:r>
              <a:rPr lang="en-US" dirty="0"/>
              <a:t>but Concise Discriminative </a:t>
            </a:r>
            <a:r>
              <a:rPr lang="en-US" dirty="0" smtClean="0"/>
              <a:t>Patterns-Based Classification</a:t>
            </a:r>
            <a:endParaRPr lang="en-US" altLang="en-US" dirty="0"/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auto">
          <a:xfrm>
            <a:off x="659974" y="6238842"/>
            <a:ext cx="8465919" cy="3692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 lIns="91390" tIns="45695" rIns="91390" bIns="45695">
            <a:spAutoFit/>
          </a:bodyPr>
          <a:lstStyle>
            <a:lvl1pPr defTabSz="3292475"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3292475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defTabSz="3292475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defTabSz="3292475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defTabSz="3292475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3292475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3292475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3292475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3292475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</a:rPr>
              <a:t>Thanks </a:t>
            </a: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to Hong </a:t>
            </a:r>
            <a:r>
              <a:rPr lang="en-US" altLang="zh-CN" sz="1800" dirty="0" err="1">
                <a:solidFill>
                  <a:srgbClr val="000000"/>
                </a:solidFill>
                <a:latin typeface="Arial" charset="0"/>
              </a:rPr>
              <a:t>Cheng@CUHK</a:t>
            </a: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</a:rPr>
              <a:t>and </a:t>
            </a:r>
            <a:r>
              <a:rPr lang="en-US" altLang="zh-CN" sz="1800" dirty="0" err="1" smtClean="0">
                <a:solidFill>
                  <a:srgbClr val="000000"/>
                </a:solidFill>
                <a:latin typeface="Arial" charset="0"/>
              </a:rPr>
              <a:t>Jingbo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</a:rPr>
              <a:t> Shang @UIUC for their contributions</a:t>
            </a:r>
            <a:endParaRPr lang="en-US" altLang="zh-CN" sz="1800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4" name="Striped Right Arrow 3"/>
          <p:cNvSpPr/>
          <p:nvPr/>
        </p:nvSpPr>
        <p:spPr>
          <a:xfrm rot="9559256">
            <a:off x="4948040" y="2832181"/>
            <a:ext cx="463687" cy="396699"/>
          </a:xfrm>
          <a:prstGeom prst="stripedRightArrow">
            <a:avLst/>
          </a:prstGeom>
          <a:ln>
            <a:solidFill>
              <a:srgbClr val="00808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rgbClr val="E4831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6013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12192000" cy="923925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CBA: Classification Based on Associations</a:t>
            </a:r>
            <a:endParaRPr lang="en-US" altLang="zh-CN" sz="4000" dirty="0" smtClean="0">
              <a:ea typeface="SimSun" pitchFamily="2" charset="-122"/>
            </a:endParaRP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1891" y="1156853"/>
            <a:ext cx="10871200" cy="5474855"/>
          </a:xfrm>
        </p:spPr>
        <p:txBody>
          <a:bodyPr/>
          <a:lstStyle/>
          <a:p>
            <a:r>
              <a:rPr lang="en-US" altLang="en-US" sz="2400" dirty="0"/>
              <a:t>CBA </a:t>
            </a:r>
            <a:r>
              <a:rPr lang="en-US" altLang="zh-CN" sz="2400" dirty="0"/>
              <a:t>[Liu, Hsu and Ma, KDD’98]</a:t>
            </a:r>
          </a:p>
          <a:p>
            <a:r>
              <a:rPr lang="en-US" altLang="en-US" sz="2400" dirty="0"/>
              <a:t>Method</a:t>
            </a:r>
          </a:p>
          <a:p>
            <a:pPr lvl="1"/>
            <a:r>
              <a:rPr lang="en-US" altLang="en-US" sz="2400" dirty="0"/>
              <a:t>Mine high-confidence, high-support class association rules </a:t>
            </a:r>
          </a:p>
          <a:p>
            <a:pPr lvl="1"/>
            <a:r>
              <a:rPr lang="en-US" altLang="en-US" sz="2400" dirty="0"/>
              <a:t>LHS: conjunctions of attribute-value pairs); RHS: class labels</a:t>
            </a:r>
          </a:p>
          <a:p>
            <a:pPr lvl="5">
              <a:buFont typeface="Wingdings" pitchFamily="2" charset="2"/>
              <a:buNone/>
            </a:pPr>
            <a:r>
              <a:rPr lang="en-US" altLang="en-US" sz="2400" dirty="0" smtClean="0"/>
              <a:t>p</a:t>
            </a:r>
            <a:r>
              <a:rPr lang="en-US" altLang="en-US" sz="2400" baseline="-25000" dirty="0" smtClean="0"/>
              <a:t>1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^ p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 … ^ </a:t>
            </a:r>
            <a:r>
              <a:rPr lang="en-US" altLang="en-US" sz="2400" dirty="0" err="1"/>
              <a:t>p</a:t>
            </a:r>
            <a:r>
              <a:rPr lang="en-US" altLang="en-US" sz="2400" baseline="-25000" dirty="0" err="1"/>
              <a:t>l</a:t>
            </a:r>
            <a:r>
              <a:rPr lang="en-US" altLang="en-US" sz="2400" dirty="0"/>
              <a:t> </a:t>
            </a:r>
            <a:r>
              <a:rPr lang="en-US" altLang="en-US" sz="2400" dirty="0">
                <a:sym typeface="Wingdings" pitchFamily="2" charset="2"/>
              </a:rPr>
              <a:t></a:t>
            </a:r>
            <a:r>
              <a:rPr lang="en-US" altLang="en-US" sz="2400" dirty="0"/>
              <a:t> “</a:t>
            </a:r>
            <a:r>
              <a:rPr lang="en-US" altLang="en-US" sz="2400" dirty="0" err="1" smtClean="0"/>
              <a:t>A</a:t>
            </a:r>
            <a:r>
              <a:rPr lang="en-US" altLang="en-US" sz="2400" baseline="-25000" dirty="0" err="1" smtClean="0"/>
              <a:t>class</a:t>
            </a:r>
            <a:r>
              <a:rPr lang="en-US" altLang="en-US" sz="2400" baseline="-25000" dirty="0" smtClean="0"/>
              <a:t>-label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= </a:t>
            </a:r>
            <a:r>
              <a:rPr lang="en-US" altLang="en-US" sz="2400" dirty="0" smtClean="0"/>
              <a:t>C” </a:t>
            </a:r>
            <a:r>
              <a:rPr lang="en-US" altLang="en-US" sz="2400" dirty="0"/>
              <a:t>(confidence, support)</a:t>
            </a:r>
          </a:p>
          <a:p>
            <a:pPr lvl="1"/>
            <a:r>
              <a:rPr lang="en-US" altLang="en-US" sz="2400" dirty="0"/>
              <a:t>Rank rules in descending order of confidence and support</a:t>
            </a:r>
          </a:p>
          <a:p>
            <a:pPr lvl="1"/>
            <a:r>
              <a:rPr lang="en-US" altLang="en-US" sz="2400" dirty="0"/>
              <a:t>Classification: Apply the first rule that matches a test case; </a:t>
            </a:r>
            <a:r>
              <a:rPr lang="en-US" altLang="en-US" sz="2400" dirty="0" err="1"/>
              <a:t>o.w</a:t>
            </a:r>
            <a:r>
              <a:rPr lang="en-US" altLang="en-US" sz="2400" dirty="0"/>
              <a:t>. apply the default rule</a:t>
            </a:r>
          </a:p>
          <a:p>
            <a:pPr lvl="1"/>
            <a:r>
              <a:rPr lang="en-US" altLang="en-US" sz="2400" dirty="0"/>
              <a:t>Effectiveness: Often found more accurate than some traditional classification methods, such as C4.5</a:t>
            </a:r>
          </a:p>
          <a:p>
            <a:pPr lvl="1"/>
            <a:r>
              <a:rPr lang="en-US" altLang="en-US" sz="2400" dirty="0"/>
              <a:t>Why? — Exploring high confident associations among multiple attributes may overcome some constraints introduced by some classifiers that consider only one attribute at a time</a:t>
            </a:r>
          </a:p>
        </p:txBody>
      </p:sp>
    </p:spTree>
    <p:extLst>
      <p:ext uri="{BB962C8B-B14F-4D97-AF65-F5344CB8AC3E}">
        <p14:creationId xmlns:p14="http://schemas.microsoft.com/office/powerpoint/2010/main" val="68705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12192000" cy="930563"/>
          </a:xfrm>
        </p:spPr>
        <p:txBody>
          <a:bodyPr>
            <a:noAutofit/>
          </a:bodyPr>
          <a:lstStyle/>
          <a:p>
            <a:r>
              <a:rPr lang="en-US" altLang="en-US" sz="3600" dirty="0"/>
              <a:t>CMAR: Classification </a:t>
            </a:r>
            <a:r>
              <a:rPr lang="en-US" altLang="en-US" sz="3600" dirty="0" smtClean="0"/>
              <a:t>Based </a:t>
            </a:r>
            <a:r>
              <a:rPr lang="en-US" altLang="en-US" sz="3600" dirty="0"/>
              <a:t>on Multiple Association </a:t>
            </a:r>
            <a:r>
              <a:rPr lang="en-US" altLang="en-US" sz="3600" dirty="0" smtClean="0"/>
              <a:t>Rules</a:t>
            </a:r>
            <a:endParaRPr lang="en-US" altLang="zh-CN" sz="3600" dirty="0" smtClean="0">
              <a:ea typeface="SimSun" pitchFamily="2" charset="-122"/>
            </a:endParaRP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1891" y="1156853"/>
            <a:ext cx="10871200" cy="5474855"/>
          </a:xfrm>
        </p:spPr>
        <p:txBody>
          <a:bodyPr/>
          <a:lstStyle/>
          <a:p>
            <a:r>
              <a:rPr lang="en-US" altLang="en-US" sz="2400" u="sng" dirty="0" smtClean="0"/>
              <a:t>Rule </a:t>
            </a:r>
            <a:r>
              <a:rPr lang="en-US" altLang="en-US" sz="2400" u="sng" dirty="0"/>
              <a:t>pruning</a:t>
            </a:r>
            <a:r>
              <a:rPr lang="en-US" altLang="en-US" sz="2400" dirty="0"/>
              <a:t> whenever a rule is inserted into the tree</a:t>
            </a:r>
          </a:p>
          <a:p>
            <a:pPr lvl="1"/>
            <a:r>
              <a:rPr lang="en-US" altLang="en-US" sz="2400" dirty="0"/>
              <a:t>Given two rules, R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and R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, if the antecedent of R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is more general than that of R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 and </a:t>
            </a:r>
            <a:r>
              <a:rPr lang="en-US" altLang="en-US" sz="2400" dirty="0" err="1"/>
              <a:t>conf</a:t>
            </a:r>
            <a:r>
              <a:rPr lang="en-US" altLang="en-US" sz="2400" dirty="0"/>
              <a:t>(R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) ≥ </a:t>
            </a:r>
            <a:r>
              <a:rPr lang="en-US" altLang="en-US" sz="2400" dirty="0" err="1"/>
              <a:t>conf</a:t>
            </a:r>
            <a:r>
              <a:rPr lang="en-US" altLang="en-US" sz="2400" dirty="0"/>
              <a:t>(R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), then prune R</a:t>
            </a:r>
            <a:r>
              <a:rPr lang="en-US" altLang="en-US" sz="2400" baseline="-25000" dirty="0"/>
              <a:t>2</a:t>
            </a:r>
            <a:endParaRPr lang="en-US" altLang="en-US" sz="2400" dirty="0"/>
          </a:p>
          <a:p>
            <a:pPr lvl="1"/>
            <a:r>
              <a:rPr lang="en-US" altLang="en-US" sz="2400" dirty="0"/>
              <a:t>Prunes rules for which the rule antecedent and </a:t>
            </a:r>
            <a:r>
              <a:rPr lang="en-US" altLang="en-US" sz="2400" dirty="0" smtClean="0"/>
              <a:t>class label </a:t>
            </a:r>
            <a:r>
              <a:rPr lang="en-US" altLang="en-US" sz="2400" dirty="0"/>
              <a:t>are not positively correlated, based on </a:t>
            </a:r>
            <a:r>
              <a:rPr lang="en-US" altLang="en-US" sz="2400" dirty="0" smtClean="0"/>
              <a:t>the </a:t>
            </a:r>
            <a:r>
              <a:rPr lang="el-GR" altLang="en-US" sz="2400" dirty="0"/>
              <a:t>χ</a:t>
            </a:r>
            <a:r>
              <a:rPr lang="en-US" altLang="en-US" sz="2400" baseline="30000" dirty="0"/>
              <a:t>2</a:t>
            </a:r>
            <a:r>
              <a:rPr lang="en-US" altLang="en-US" sz="2400" dirty="0"/>
              <a:t> test of statistical significance</a:t>
            </a:r>
          </a:p>
          <a:p>
            <a:r>
              <a:rPr lang="en-US" altLang="en-US" sz="2400" u="sng" dirty="0"/>
              <a:t>Classification</a:t>
            </a:r>
            <a:r>
              <a:rPr lang="en-US" altLang="en-US" sz="2400" dirty="0"/>
              <a:t> based on generated/pruned rules</a:t>
            </a:r>
          </a:p>
          <a:p>
            <a:pPr lvl="1"/>
            <a:r>
              <a:rPr lang="en-US" altLang="en-US" sz="2400" dirty="0"/>
              <a:t>If only </a:t>
            </a:r>
            <a:r>
              <a:rPr lang="en-US" altLang="en-US" sz="2400" i="1" dirty="0"/>
              <a:t>one rule</a:t>
            </a:r>
            <a:r>
              <a:rPr lang="en-US" altLang="en-US" sz="2400" dirty="0"/>
              <a:t> satisfies tuple X, assign the class label of the rule</a:t>
            </a:r>
          </a:p>
          <a:p>
            <a:pPr lvl="1"/>
            <a:r>
              <a:rPr lang="en-US" altLang="en-US" sz="2400" dirty="0"/>
              <a:t>If a </a:t>
            </a:r>
            <a:r>
              <a:rPr lang="en-US" altLang="en-US" sz="2400" i="1" dirty="0"/>
              <a:t>rule set</a:t>
            </a:r>
            <a:r>
              <a:rPr lang="en-US" altLang="en-US" sz="2400" dirty="0"/>
              <a:t> S satisfies </a:t>
            </a:r>
            <a:r>
              <a:rPr lang="en-US" altLang="en-US" sz="2400" dirty="0" smtClean="0"/>
              <a:t>X </a:t>
            </a:r>
            <a:endParaRPr lang="en-US" altLang="en-US" sz="2400" dirty="0"/>
          </a:p>
          <a:p>
            <a:pPr lvl="2"/>
            <a:r>
              <a:rPr lang="en-US" altLang="en-US" sz="2400" dirty="0" smtClean="0"/>
              <a:t>Divide </a:t>
            </a:r>
            <a:r>
              <a:rPr lang="en-US" altLang="en-US" sz="2400" dirty="0"/>
              <a:t>S into groups according to class labels</a:t>
            </a:r>
          </a:p>
          <a:p>
            <a:pPr lvl="2"/>
            <a:r>
              <a:rPr lang="en-US" altLang="en-US" sz="2400" dirty="0" smtClean="0"/>
              <a:t>Use </a:t>
            </a:r>
            <a:r>
              <a:rPr lang="en-US" altLang="en-US" sz="2400" dirty="0"/>
              <a:t>a weighted </a:t>
            </a:r>
            <a:r>
              <a:rPr lang="el-GR" altLang="en-US" sz="2400" dirty="0"/>
              <a:t>χ</a:t>
            </a:r>
            <a:r>
              <a:rPr lang="en-US" altLang="en-US" sz="2400" baseline="30000" dirty="0"/>
              <a:t>2</a:t>
            </a:r>
            <a:r>
              <a:rPr lang="en-US" altLang="en-US" sz="2400" dirty="0"/>
              <a:t> measure to find the strongest group of rules, based on the statistical correlation of rules within a group</a:t>
            </a:r>
          </a:p>
          <a:p>
            <a:pPr lvl="2"/>
            <a:r>
              <a:rPr lang="en-US" altLang="en-US" sz="2400" dirty="0" smtClean="0"/>
              <a:t>Assign </a:t>
            </a:r>
            <a:r>
              <a:rPr lang="en-US" altLang="en-US" sz="2400" dirty="0"/>
              <a:t>X the class label of the strongest </a:t>
            </a:r>
            <a:r>
              <a:rPr lang="en-US" altLang="en-US" sz="2400" dirty="0" smtClean="0"/>
              <a:t>group</a:t>
            </a:r>
          </a:p>
          <a:p>
            <a:r>
              <a:rPr lang="en-US" altLang="en-US" sz="2400" dirty="0"/>
              <a:t>CMAR </a:t>
            </a:r>
            <a:r>
              <a:rPr lang="en-US" altLang="en-US" sz="2400" dirty="0" smtClean="0"/>
              <a:t>improves model construction efficiency and classification accuracy 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70723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267118"/>
            <a:ext cx="12191999" cy="9143999"/>
          </a:xfrm>
        </p:spPr>
      </p:pic>
    </p:spTree>
    <p:extLst>
      <p:ext uri="{BB962C8B-B14F-4D97-AF65-F5344CB8AC3E}">
        <p14:creationId xmlns:p14="http://schemas.microsoft.com/office/powerpoint/2010/main" val="177525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kern="0" dirty="0" smtClean="0"/>
              <a:t>Advanced Pattern-Based Classification</a:t>
            </a:r>
            <a:endParaRPr lang="en-US" altLang="en-US" kern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388" y="1205892"/>
            <a:ext cx="11317758" cy="5033954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rgbClr val="0000FF"/>
              </a:buClr>
              <a:tabLst>
                <a:tab pos="7658100" algn="l"/>
              </a:tabLst>
            </a:pPr>
            <a:r>
              <a:rPr lang="en-US" altLang="en-US" dirty="0" smtClean="0"/>
              <a:t>Classification: Basic Concepts</a:t>
            </a:r>
            <a:endParaRPr lang="en-US" altLang="en-US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dirty="0">
                <a:ea typeface="SimSun" pitchFamily="2" charset="-122"/>
              </a:rPr>
              <a:t>Pattern-Based Classification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Associative Classification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dirty="0">
                <a:ea typeface="SimSun" pitchFamily="2" charset="-122"/>
              </a:rPr>
              <a:t>Discriminative Pattern-Based Classification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dirty="0">
                <a:ea typeface="SimSun" pitchFamily="2" charset="-122"/>
              </a:rPr>
              <a:t>Direct Mining of Discriminative </a:t>
            </a:r>
            <a:r>
              <a:rPr lang="en-US" altLang="zh-CN" dirty="0" smtClean="0">
                <a:ea typeface="SimSun" pitchFamily="2" charset="-122"/>
              </a:rPr>
              <a:t>Patterns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dirty="0" err="1"/>
              <a:t>DPClass</a:t>
            </a:r>
            <a:r>
              <a:rPr lang="en-US" dirty="0"/>
              <a:t>: </a:t>
            </a:r>
            <a:r>
              <a:rPr lang="en-US" dirty="0" smtClean="0"/>
              <a:t>Effective </a:t>
            </a:r>
            <a:r>
              <a:rPr lang="en-US" dirty="0"/>
              <a:t>but Concise Discriminative </a:t>
            </a:r>
            <a:r>
              <a:rPr lang="en-US" dirty="0" smtClean="0"/>
              <a:t>Patterns-Based Classification</a:t>
            </a:r>
            <a:endParaRPr lang="en-US" altLang="en-US" dirty="0"/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auto">
          <a:xfrm>
            <a:off x="659974" y="6238842"/>
            <a:ext cx="8465919" cy="3692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 lIns="91390" tIns="45695" rIns="91390" bIns="45695">
            <a:spAutoFit/>
          </a:bodyPr>
          <a:lstStyle>
            <a:lvl1pPr defTabSz="3292475"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3292475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defTabSz="3292475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defTabSz="3292475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defTabSz="3292475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3292475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3292475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3292475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3292475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</a:rPr>
              <a:t>Thanks </a:t>
            </a: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to Hong </a:t>
            </a:r>
            <a:r>
              <a:rPr lang="en-US" altLang="zh-CN" sz="1800" dirty="0" err="1">
                <a:solidFill>
                  <a:srgbClr val="000000"/>
                </a:solidFill>
                <a:latin typeface="Arial" charset="0"/>
              </a:rPr>
              <a:t>Cheng@CUHK</a:t>
            </a: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</a:rPr>
              <a:t>and </a:t>
            </a:r>
            <a:r>
              <a:rPr lang="en-US" altLang="zh-CN" sz="1800" dirty="0" err="1" smtClean="0">
                <a:solidFill>
                  <a:srgbClr val="000000"/>
                </a:solidFill>
                <a:latin typeface="Arial" charset="0"/>
              </a:rPr>
              <a:t>Jingbo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</a:rPr>
              <a:t> Shang @UIUC for their contributions</a:t>
            </a:r>
            <a:endParaRPr lang="en-US" altLang="zh-CN" sz="1800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4" name="Striped Right Arrow 3"/>
          <p:cNvSpPr/>
          <p:nvPr/>
        </p:nvSpPr>
        <p:spPr>
          <a:xfrm rot="9559256">
            <a:off x="7528278" y="3674153"/>
            <a:ext cx="463687" cy="396699"/>
          </a:xfrm>
          <a:prstGeom prst="stripedRightArrow">
            <a:avLst/>
          </a:prstGeom>
          <a:ln>
            <a:solidFill>
              <a:srgbClr val="00808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rgbClr val="E4831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113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-101600" y="0"/>
            <a:ext cx="12422717" cy="1019175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ea typeface="SimSun" pitchFamily="2" charset="-122"/>
              </a:rPr>
              <a:t>Discriminative Pattern-Based </a:t>
            </a:r>
            <a:r>
              <a:rPr lang="en-US" altLang="zh-CN" sz="4000" dirty="0" smtClean="0">
                <a:ea typeface="SimSun" pitchFamily="2" charset="-122"/>
              </a:rPr>
              <a:t>Classification</a:t>
            </a:r>
            <a:endParaRPr lang="en-US" altLang="en-US" sz="4000" dirty="0" smtClean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1975" y="1182256"/>
            <a:ext cx="9759184" cy="5384800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altLang="zh-CN" sz="2400" dirty="0" smtClean="0">
                <a:ea typeface="SimSun" pitchFamily="2" charset="-122"/>
              </a:rPr>
              <a:t>Discriminative patterns as features for classification </a:t>
            </a:r>
            <a:r>
              <a:rPr lang="en-US" altLang="zh-CN" sz="2400" dirty="0">
                <a:ea typeface="SimSun" pitchFamily="2" charset="-122"/>
              </a:rPr>
              <a:t>[Cheng et al., ICDE’07</a:t>
            </a:r>
            <a:r>
              <a:rPr lang="en-US" altLang="zh-CN" sz="2400" dirty="0" smtClean="0">
                <a:ea typeface="SimSun" pitchFamily="2" charset="-122"/>
              </a:rPr>
              <a:t>]</a:t>
            </a:r>
          </a:p>
          <a:p>
            <a:pPr>
              <a:spcBef>
                <a:spcPts val="400"/>
              </a:spcBef>
            </a:pPr>
            <a:r>
              <a:rPr lang="en-US" altLang="en-US" sz="2400" b="1" dirty="0" smtClean="0"/>
              <a:t>Principle:  </a:t>
            </a:r>
            <a:r>
              <a:rPr lang="en-US" altLang="en-US" sz="2400" dirty="0" smtClean="0"/>
              <a:t>Mining discriminative frequent patterns as high-quality features and then apply any classifier </a:t>
            </a:r>
          </a:p>
          <a:p>
            <a:pPr eaLnBrk="1" hangingPunct="1">
              <a:spcBef>
                <a:spcPts val="400"/>
              </a:spcBef>
              <a:buSzPct val="80000"/>
            </a:pPr>
            <a:r>
              <a:rPr lang="en-US" altLang="en-US" sz="2400" b="1" dirty="0" smtClean="0"/>
              <a:t>Framework (</a:t>
            </a:r>
            <a:r>
              <a:rPr lang="en-US" altLang="en-US" sz="2400" b="1" dirty="0" err="1" smtClean="0"/>
              <a:t>PatClass</a:t>
            </a:r>
            <a:r>
              <a:rPr lang="en-US" altLang="en-US" sz="2400" b="1" dirty="0" smtClean="0"/>
              <a:t>)</a:t>
            </a:r>
          </a:p>
          <a:p>
            <a:pPr lvl="1" eaLnBrk="1" hangingPunct="1">
              <a:spcBef>
                <a:spcPts val="400"/>
              </a:spcBef>
              <a:buSzPct val="80000"/>
            </a:pPr>
            <a:r>
              <a:rPr lang="en-US" altLang="en-US" sz="2400" dirty="0" smtClean="0"/>
              <a:t>Feature construction by </a:t>
            </a:r>
            <a:r>
              <a:rPr lang="en-US" altLang="en-US" sz="2400" i="1" dirty="0" smtClean="0">
                <a:solidFill>
                  <a:srgbClr val="FF0000"/>
                </a:solidFill>
              </a:rPr>
              <a:t>frequent </a:t>
            </a:r>
            <a:r>
              <a:rPr lang="en-US" altLang="en-US" sz="2400" i="1" dirty="0" err="1" smtClean="0">
                <a:solidFill>
                  <a:srgbClr val="FF0000"/>
                </a:solidFill>
              </a:rPr>
              <a:t>itemset</a:t>
            </a:r>
            <a:r>
              <a:rPr lang="en-US" altLang="en-US" sz="2400" i="1" dirty="0" smtClean="0">
                <a:solidFill>
                  <a:srgbClr val="FF0000"/>
                </a:solidFill>
              </a:rPr>
              <a:t> mining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 smtClean="0"/>
              <a:t>Feature selection (e.g., using </a:t>
            </a:r>
            <a:r>
              <a:rPr lang="en-US" altLang="zh-CN" sz="2400" dirty="0" smtClean="0">
                <a:solidFill>
                  <a:srgbClr val="FF0000"/>
                </a:solidFill>
                <a:ea typeface="SimSun" pitchFamily="2" charset="-122"/>
              </a:rPr>
              <a:t>Maximal Marginal Relevance (MMR)</a:t>
            </a:r>
            <a:r>
              <a:rPr lang="en-US" altLang="zh-CN" sz="2400" dirty="0" smtClean="0">
                <a:ea typeface="SimSun" pitchFamily="2" charset="-122"/>
              </a:rPr>
              <a:t>)</a:t>
            </a:r>
            <a:endParaRPr lang="en-US" altLang="zh-CN" sz="2400" dirty="0">
              <a:solidFill>
                <a:srgbClr val="FF0000"/>
              </a:solidFill>
              <a:ea typeface="SimSun" pitchFamily="2" charset="-122"/>
            </a:endParaRPr>
          </a:p>
          <a:p>
            <a:pPr lvl="2">
              <a:spcBef>
                <a:spcPts val="400"/>
              </a:spcBef>
            </a:pPr>
            <a:r>
              <a:rPr lang="en-US" altLang="en-US" sz="2400" dirty="0" smtClean="0"/>
              <a:t>Select discriminative </a:t>
            </a:r>
            <a:r>
              <a:rPr lang="en-US" altLang="en-US" sz="2400" dirty="0"/>
              <a:t>features</a:t>
            </a:r>
            <a:r>
              <a:rPr lang="en-US" altLang="zh-CN" sz="2400" dirty="0">
                <a:ea typeface="SimSun" pitchFamily="2" charset="-122"/>
              </a:rPr>
              <a:t> </a:t>
            </a:r>
            <a:r>
              <a:rPr lang="en-US" altLang="zh-CN" sz="2400" dirty="0" smtClean="0">
                <a:ea typeface="SimSun" pitchFamily="2" charset="-122"/>
              </a:rPr>
              <a:t>(i.e., that </a:t>
            </a:r>
            <a:r>
              <a:rPr lang="en-US" altLang="zh-CN" sz="2400" dirty="0">
                <a:ea typeface="SimSun" pitchFamily="2" charset="-122"/>
              </a:rPr>
              <a:t>are relevant but </a:t>
            </a:r>
            <a:r>
              <a:rPr lang="en-US" altLang="zh-CN" sz="2400" dirty="0" smtClean="0">
                <a:ea typeface="SimSun" pitchFamily="2" charset="-122"/>
              </a:rPr>
              <a:t>minimally similar </a:t>
            </a:r>
            <a:r>
              <a:rPr lang="en-US" altLang="zh-CN" sz="2400" dirty="0">
                <a:ea typeface="SimSun" pitchFamily="2" charset="-122"/>
              </a:rPr>
              <a:t>to </a:t>
            </a:r>
            <a:r>
              <a:rPr lang="en-US" altLang="zh-CN" sz="2400" dirty="0" smtClean="0">
                <a:ea typeface="SimSun" pitchFamily="2" charset="-122"/>
              </a:rPr>
              <a:t>the previously </a:t>
            </a:r>
            <a:r>
              <a:rPr lang="en-US" altLang="zh-CN" sz="2400" dirty="0">
                <a:ea typeface="SimSun" pitchFamily="2" charset="-122"/>
              </a:rPr>
              <a:t>selected </a:t>
            </a:r>
            <a:r>
              <a:rPr lang="en-US" altLang="zh-CN" sz="2400" dirty="0" smtClean="0">
                <a:ea typeface="SimSun" pitchFamily="2" charset="-122"/>
              </a:rPr>
              <a:t>ones)</a:t>
            </a:r>
            <a:endParaRPr lang="en-US" altLang="en-US" sz="2400" dirty="0" smtClean="0"/>
          </a:p>
          <a:p>
            <a:pPr lvl="2" eaLnBrk="1" hangingPunct="1">
              <a:spcBef>
                <a:spcPts val="400"/>
              </a:spcBef>
              <a:buSzPct val="80000"/>
            </a:pPr>
            <a:r>
              <a:rPr lang="en-US" altLang="en-US" sz="2400" dirty="0" smtClean="0"/>
              <a:t>Remove redundant or closely correlated features</a:t>
            </a:r>
          </a:p>
          <a:p>
            <a:pPr lvl="1" eaLnBrk="1" hangingPunct="1">
              <a:spcBef>
                <a:spcPts val="400"/>
              </a:spcBef>
              <a:buSzPct val="80000"/>
            </a:pPr>
            <a:r>
              <a:rPr lang="en-US" altLang="en-US" sz="2400" dirty="0" smtClean="0"/>
              <a:t>Model learning</a:t>
            </a:r>
          </a:p>
          <a:p>
            <a:pPr lvl="2" eaLnBrk="1" hangingPunct="1">
              <a:spcBef>
                <a:spcPts val="400"/>
              </a:spcBef>
              <a:buSzPct val="80000"/>
            </a:pPr>
            <a:r>
              <a:rPr lang="en-US" altLang="en-US" sz="2400" dirty="0" smtClean="0"/>
              <a:t> Apply a general classifier, such as SVM or C4.5, to build a classification model</a:t>
            </a:r>
            <a:endParaRPr lang="en-US" alt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1700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-101600" y="0"/>
            <a:ext cx="12422717" cy="1019175"/>
          </a:xfrm>
        </p:spPr>
        <p:txBody>
          <a:bodyPr>
            <a:normAutofit/>
          </a:bodyPr>
          <a:lstStyle/>
          <a:p>
            <a:r>
              <a:rPr lang="en-US" altLang="zh-CN" sz="4000" dirty="0" smtClean="0">
                <a:ea typeface="SimSun" pitchFamily="2" charset="-122"/>
              </a:rPr>
              <a:t>On the Power of Discriminative Patterns</a:t>
            </a:r>
            <a:endParaRPr lang="en-US" altLang="en-US" sz="4000" dirty="0" smtClean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1975" y="1219201"/>
            <a:ext cx="10506075" cy="1600200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altLang="zh-CN" sz="2400" dirty="0" smtClean="0">
                <a:ea typeface="SimSun" pitchFamily="2" charset="-122"/>
              </a:rPr>
              <a:t>K-</a:t>
            </a:r>
            <a:r>
              <a:rPr lang="en-US" altLang="zh-CN" sz="2400" dirty="0" err="1" smtClean="0">
                <a:ea typeface="SimSun" pitchFamily="2" charset="-122"/>
              </a:rPr>
              <a:t>itemsets</a:t>
            </a:r>
            <a:r>
              <a:rPr lang="en-US" altLang="zh-CN" sz="2400" dirty="0" smtClean="0">
                <a:ea typeface="SimSun" pitchFamily="2" charset="-122"/>
              </a:rPr>
              <a:t> are often more informative </a:t>
            </a:r>
            <a:r>
              <a:rPr lang="en-US" altLang="zh-CN" sz="2400" dirty="0">
                <a:ea typeface="SimSun" pitchFamily="2" charset="-122"/>
              </a:rPr>
              <a:t>than </a:t>
            </a:r>
            <a:r>
              <a:rPr lang="en-US" altLang="zh-CN" sz="2400" dirty="0" smtClean="0">
                <a:ea typeface="SimSun" pitchFamily="2" charset="-122"/>
              </a:rPr>
              <a:t>single features </a:t>
            </a:r>
            <a:r>
              <a:rPr lang="en-US" altLang="zh-CN" sz="2400" dirty="0">
                <a:ea typeface="SimSun" pitchFamily="2" charset="-122"/>
              </a:rPr>
              <a:t>(1-itemsets) in </a:t>
            </a:r>
            <a:r>
              <a:rPr lang="en-US" altLang="zh-CN" sz="2400" dirty="0" smtClean="0">
                <a:ea typeface="SimSun" pitchFamily="2" charset="-122"/>
              </a:rPr>
              <a:t>classification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rgbClr val="0070C0"/>
              </a:buClr>
            </a:pPr>
            <a:r>
              <a:rPr lang="en-US" altLang="zh-CN" sz="2400" dirty="0">
                <a:latin typeface="Calibri" pitchFamily="34" charset="0"/>
                <a:ea typeface="SimSun" pitchFamily="2" charset="-122"/>
              </a:rPr>
              <a:t>Computation on real datasets shows:  The discriminative power of k-</a:t>
            </a:r>
            <a:r>
              <a:rPr lang="en-US" altLang="zh-CN" sz="2400" dirty="0" err="1">
                <a:latin typeface="Calibri" pitchFamily="34" charset="0"/>
                <a:ea typeface="SimSun" pitchFamily="2" charset="-122"/>
              </a:rPr>
              <a:t>itemsets</a:t>
            </a:r>
            <a:r>
              <a:rPr lang="en-US" altLang="zh-CN" sz="2400" dirty="0">
                <a:latin typeface="Calibri" pitchFamily="34" charset="0"/>
                <a:ea typeface="SimSun" pitchFamily="2" charset="-122"/>
              </a:rPr>
              <a:t> (for k &gt; 1 but often ≤ 10) is higher than that of single features</a:t>
            </a:r>
          </a:p>
        </p:txBody>
      </p:sp>
      <p:grpSp>
        <p:nvGrpSpPr>
          <p:cNvPr id="5" name="Group 1"/>
          <p:cNvGrpSpPr>
            <a:grpSpLocks/>
          </p:cNvGrpSpPr>
          <p:nvPr/>
        </p:nvGrpSpPr>
        <p:grpSpPr bwMode="auto">
          <a:xfrm>
            <a:off x="0" y="2783753"/>
            <a:ext cx="12090400" cy="3218997"/>
            <a:chOff x="0" y="2590800"/>
            <a:chExt cx="9067800" cy="2881982"/>
          </a:xfrm>
        </p:grpSpPr>
        <p:pic>
          <p:nvPicPr>
            <p:cNvPr id="6" name="Picture 3" descr="austra1C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722562"/>
              <a:ext cx="3124200" cy="234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4" descr="sonar1C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4550" y="2703512"/>
              <a:ext cx="3143250" cy="2357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5" descr="cleve1C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8287" y="2590800"/>
              <a:ext cx="3211513" cy="2643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685800" y="5077195"/>
              <a:ext cx="1600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1800" dirty="0">
                  <a:latin typeface="Arial" pitchFamily="34" charset="0"/>
                  <a:ea typeface="SimSun" pitchFamily="2" charset="-122"/>
                </a:rPr>
                <a:t>(a) Austral</a:t>
              </a:r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6705600" y="5077196"/>
              <a:ext cx="16002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1800" dirty="0">
                  <a:latin typeface="Arial" pitchFamily="34" charset="0"/>
                  <a:ea typeface="SimSun" pitchFamily="2" charset="-122"/>
                </a:rPr>
                <a:t>(c) Sonar</a:t>
              </a:r>
            </a:p>
          </p:txBody>
        </p:sp>
        <p:sp>
          <p:nvSpPr>
            <p:cNvPr id="11" name="Text Box 8"/>
            <p:cNvSpPr txBox="1">
              <a:spLocks noChangeArrowheads="1"/>
            </p:cNvSpPr>
            <p:nvPr/>
          </p:nvSpPr>
          <p:spPr bwMode="auto">
            <a:xfrm>
              <a:off x="3581400" y="5106069"/>
              <a:ext cx="1600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1800" dirty="0">
                  <a:latin typeface="Arial" pitchFamily="34" charset="0"/>
                  <a:ea typeface="SimSun" pitchFamily="2" charset="-122"/>
                </a:rPr>
                <a:t>(b) Cleve</a:t>
              </a:r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 flipV="1">
              <a:off x="566738" y="4419600"/>
              <a:ext cx="0" cy="5334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 flipV="1">
              <a:off x="3429000" y="4419600"/>
              <a:ext cx="0" cy="5334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 flipV="1">
              <a:off x="6443663" y="4419600"/>
              <a:ext cx="0" cy="5334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3171825" y="6007513"/>
            <a:ext cx="51625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dirty="0">
                <a:latin typeface="Calibri" pitchFamily="34" charset="0"/>
                <a:ea typeface="SimSun" pitchFamily="2" charset="-122"/>
              </a:rPr>
              <a:t>Information Gain vs. Pattern Length</a:t>
            </a:r>
          </a:p>
        </p:txBody>
      </p:sp>
    </p:spTree>
    <p:extLst>
      <p:ext uri="{BB962C8B-B14F-4D97-AF65-F5344CB8AC3E}">
        <p14:creationId xmlns:p14="http://schemas.microsoft.com/office/powerpoint/2010/main" val="208999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>
                <a:ea typeface="SimSun" pitchFamily="2" charset="-122"/>
              </a:rPr>
              <a:t>Information Gain vs. Pattern Frequency</a:t>
            </a:r>
          </a:p>
        </p:txBody>
      </p:sp>
      <p:sp>
        <p:nvSpPr>
          <p:cNvPr id="30723" name="Text Box 9"/>
          <p:cNvSpPr txBox="1">
            <a:spLocks noChangeArrowheads="1"/>
          </p:cNvSpPr>
          <p:nvPr/>
        </p:nvSpPr>
        <p:spPr bwMode="auto">
          <a:xfrm>
            <a:off x="1612486" y="5324570"/>
            <a:ext cx="3018782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zh-CN" sz="2000" b="1" dirty="0" smtClean="0">
                <a:ea typeface="SimSun" charset="0"/>
                <a:cs typeface="SimSun" charset="0"/>
              </a:rPr>
              <a:t>Information Gain Formula:</a:t>
            </a:r>
          </a:p>
        </p:txBody>
      </p:sp>
      <p:graphicFrame>
        <p:nvGraphicFramePr>
          <p:cNvPr id="44035" name="Object 22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4631267" y="5334000"/>
          <a:ext cx="4715933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7" name="Equation" r:id="rId4" imgW="1841500" imgH="203200" progId="Equation.3">
                  <p:embed/>
                </p:oleObj>
              </mc:Choice>
              <mc:Fallback>
                <p:oleObj name="Equation" r:id="rId4" imgW="18415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1267" y="5334000"/>
                        <a:ext cx="4715933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25" name="Picture 3" descr="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441576"/>
            <a:ext cx="4095751" cy="235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0726" name="Picture 4" descr="breast_i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267" y="2346326"/>
            <a:ext cx="4021667" cy="245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0727" name="Picture 5" descr="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568" y="2374900"/>
            <a:ext cx="4195233" cy="2338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0728" name="Text Box 6"/>
          <p:cNvSpPr txBox="1">
            <a:spLocks noChangeArrowheads="1"/>
          </p:cNvSpPr>
          <p:nvPr/>
        </p:nvSpPr>
        <p:spPr bwMode="auto">
          <a:xfrm>
            <a:off x="999067" y="4876801"/>
            <a:ext cx="2101851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1800" smtClean="0">
                <a:ea typeface="SimSun" charset="0"/>
                <a:cs typeface="SimSun" charset="0"/>
              </a:rPr>
              <a:t>(a) Austral</a:t>
            </a:r>
          </a:p>
        </p:txBody>
      </p:sp>
      <p:sp>
        <p:nvSpPr>
          <p:cNvPr id="30729" name="Text Box 7"/>
          <p:cNvSpPr txBox="1">
            <a:spLocks noChangeArrowheads="1"/>
          </p:cNvSpPr>
          <p:nvPr/>
        </p:nvSpPr>
        <p:spPr bwMode="auto">
          <a:xfrm>
            <a:off x="8792634" y="4891088"/>
            <a:ext cx="209973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1800" smtClean="0">
                <a:ea typeface="SimSun" charset="0"/>
                <a:cs typeface="SimSun" charset="0"/>
              </a:rPr>
              <a:t>(c) Sonar</a:t>
            </a:r>
          </a:p>
        </p:txBody>
      </p:sp>
      <p:sp>
        <p:nvSpPr>
          <p:cNvPr id="30730" name="Text Box 8"/>
          <p:cNvSpPr txBox="1">
            <a:spLocks noChangeArrowheads="1"/>
          </p:cNvSpPr>
          <p:nvPr/>
        </p:nvSpPr>
        <p:spPr bwMode="auto">
          <a:xfrm>
            <a:off x="4895851" y="4891088"/>
            <a:ext cx="209973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1800" smtClean="0">
                <a:ea typeface="SimSun" charset="0"/>
                <a:cs typeface="SimSun" charset="0"/>
              </a:rPr>
              <a:t>(b) Breast</a:t>
            </a:r>
          </a:p>
        </p:txBody>
      </p:sp>
      <p:sp>
        <p:nvSpPr>
          <p:cNvPr id="44042" name="Freeform 10"/>
          <p:cNvSpPr>
            <a:spLocks/>
          </p:cNvSpPr>
          <p:nvPr/>
        </p:nvSpPr>
        <p:spPr bwMode="auto">
          <a:xfrm>
            <a:off x="599018" y="2921000"/>
            <a:ext cx="899583" cy="1336675"/>
          </a:xfrm>
          <a:custGeom>
            <a:avLst/>
            <a:gdLst>
              <a:gd name="T0" fmla="*/ 0 w 480"/>
              <a:gd name="T1" fmla="*/ 2147483647 h 1008"/>
              <a:gd name="T2" fmla="*/ 2147483647 w 480"/>
              <a:gd name="T3" fmla="*/ 2147483647 h 1008"/>
              <a:gd name="T4" fmla="*/ 2147483647 w 480"/>
              <a:gd name="T5" fmla="*/ 2147483647 h 1008"/>
              <a:gd name="T6" fmla="*/ 2147483647 w 480"/>
              <a:gd name="T7" fmla="*/ 0 h 100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80" h="1008">
                <a:moveTo>
                  <a:pt x="0" y="1008"/>
                </a:moveTo>
                <a:cubicBezTo>
                  <a:pt x="64" y="956"/>
                  <a:pt x="128" y="904"/>
                  <a:pt x="192" y="816"/>
                </a:cubicBezTo>
                <a:cubicBezTo>
                  <a:pt x="256" y="728"/>
                  <a:pt x="336" y="616"/>
                  <a:pt x="384" y="480"/>
                </a:cubicBezTo>
                <a:cubicBezTo>
                  <a:pt x="432" y="344"/>
                  <a:pt x="464" y="80"/>
                  <a:pt x="480" y="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2" name="Line 11"/>
          <p:cNvSpPr>
            <a:spLocks noChangeShapeType="1"/>
          </p:cNvSpPr>
          <p:nvPr/>
        </p:nvSpPr>
        <p:spPr bwMode="auto">
          <a:xfrm flipV="1">
            <a:off x="1498600" y="2771776"/>
            <a:ext cx="0" cy="1492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44044" name="Freeform 12"/>
          <p:cNvSpPr>
            <a:spLocks/>
          </p:cNvSpPr>
          <p:nvPr/>
        </p:nvSpPr>
        <p:spPr bwMode="auto">
          <a:xfrm>
            <a:off x="2197100" y="2771775"/>
            <a:ext cx="999067" cy="1411288"/>
          </a:xfrm>
          <a:custGeom>
            <a:avLst/>
            <a:gdLst>
              <a:gd name="T0" fmla="*/ 0 w 480"/>
              <a:gd name="T1" fmla="*/ 0 h 912"/>
              <a:gd name="T2" fmla="*/ 2147483647 w 480"/>
              <a:gd name="T3" fmla="*/ 2147483647 h 912"/>
              <a:gd name="T4" fmla="*/ 2147483647 w 480"/>
              <a:gd name="T5" fmla="*/ 2147483647 h 912"/>
              <a:gd name="T6" fmla="*/ 2147483647 w 480"/>
              <a:gd name="T7" fmla="*/ 2147483647 h 91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80" h="912">
                <a:moveTo>
                  <a:pt x="0" y="0"/>
                </a:moveTo>
                <a:cubicBezTo>
                  <a:pt x="24" y="108"/>
                  <a:pt x="48" y="216"/>
                  <a:pt x="96" y="336"/>
                </a:cubicBezTo>
                <a:cubicBezTo>
                  <a:pt x="144" y="456"/>
                  <a:pt x="224" y="624"/>
                  <a:pt x="288" y="720"/>
                </a:cubicBezTo>
                <a:cubicBezTo>
                  <a:pt x="352" y="816"/>
                  <a:pt x="448" y="880"/>
                  <a:pt x="480" y="912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4" name="Line 13"/>
          <p:cNvSpPr>
            <a:spLocks noChangeShapeType="1"/>
          </p:cNvSpPr>
          <p:nvPr/>
        </p:nvSpPr>
        <p:spPr bwMode="auto">
          <a:xfrm>
            <a:off x="3096684" y="4108451"/>
            <a:ext cx="201083" cy="1492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44046" name="Freeform 14"/>
          <p:cNvSpPr>
            <a:spLocks/>
          </p:cNvSpPr>
          <p:nvPr/>
        </p:nvSpPr>
        <p:spPr bwMode="auto">
          <a:xfrm>
            <a:off x="4495801" y="2995614"/>
            <a:ext cx="698500" cy="1335087"/>
          </a:xfrm>
          <a:custGeom>
            <a:avLst/>
            <a:gdLst>
              <a:gd name="T0" fmla="*/ 0 w 480"/>
              <a:gd name="T1" fmla="*/ 2147483647 h 1008"/>
              <a:gd name="T2" fmla="*/ 2147483647 w 480"/>
              <a:gd name="T3" fmla="*/ 2147483647 h 1008"/>
              <a:gd name="T4" fmla="*/ 2147483647 w 480"/>
              <a:gd name="T5" fmla="*/ 2147483647 h 1008"/>
              <a:gd name="T6" fmla="*/ 2147483647 w 480"/>
              <a:gd name="T7" fmla="*/ 0 h 100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80" h="1008">
                <a:moveTo>
                  <a:pt x="0" y="1008"/>
                </a:moveTo>
                <a:cubicBezTo>
                  <a:pt x="64" y="956"/>
                  <a:pt x="128" y="904"/>
                  <a:pt x="192" y="816"/>
                </a:cubicBezTo>
                <a:cubicBezTo>
                  <a:pt x="256" y="728"/>
                  <a:pt x="336" y="616"/>
                  <a:pt x="384" y="480"/>
                </a:cubicBezTo>
                <a:cubicBezTo>
                  <a:pt x="432" y="344"/>
                  <a:pt x="464" y="80"/>
                  <a:pt x="480" y="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6" name="Line 15"/>
          <p:cNvSpPr>
            <a:spLocks noChangeShapeType="1"/>
          </p:cNvSpPr>
          <p:nvPr/>
        </p:nvSpPr>
        <p:spPr bwMode="auto">
          <a:xfrm flipV="1">
            <a:off x="5194300" y="2846389"/>
            <a:ext cx="0" cy="1492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44048" name="Freeform 16"/>
          <p:cNvSpPr>
            <a:spLocks/>
          </p:cNvSpPr>
          <p:nvPr/>
        </p:nvSpPr>
        <p:spPr bwMode="auto">
          <a:xfrm>
            <a:off x="8392585" y="2921000"/>
            <a:ext cx="899583" cy="1336675"/>
          </a:xfrm>
          <a:custGeom>
            <a:avLst/>
            <a:gdLst>
              <a:gd name="T0" fmla="*/ 0 w 480"/>
              <a:gd name="T1" fmla="*/ 2147483647 h 1008"/>
              <a:gd name="T2" fmla="*/ 2147483647 w 480"/>
              <a:gd name="T3" fmla="*/ 2147483647 h 1008"/>
              <a:gd name="T4" fmla="*/ 2147483647 w 480"/>
              <a:gd name="T5" fmla="*/ 2147483647 h 1008"/>
              <a:gd name="T6" fmla="*/ 2147483647 w 480"/>
              <a:gd name="T7" fmla="*/ 0 h 100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80" h="1008">
                <a:moveTo>
                  <a:pt x="0" y="1008"/>
                </a:moveTo>
                <a:cubicBezTo>
                  <a:pt x="64" y="956"/>
                  <a:pt x="128" y="904"/>
                  <a:pt x="192" y="816"/>
                </a:cubicBezTo>
                <a:cubicBezTo>
                  <a:pt x="256" y="728"/>
                  <a:pt x="336" y="616"/>
                  <a:pt x="384" y="480"/>
                </a:cubicBezTo>
                <a:cubicBezTo>
                  <a:pt x="432" y="344"/>
                  <a:pt x="464" y="80"/>
                  <a:pt x="480" y="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8" name="Line 17"/>
          <p:cNvSpPr>
            <a:spLocks noChangeShapeType="1"/>
          </p:cNvSpPr>
          <p:nvPr/>
        </p:nvSpPr>
        <p:spPr bwMode="auto">
          <a:xfrm flipV="1">
            <a:off x="9292167" y="2771776"/>
            <a:ext cx="0" cy="1492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44050" name="Freeform 18"/>
          <p:cNvSpPr>
            <a:spLocks/>
          </p:cNvSpPr>
          <p:nvPr/>
        </p:nvSpPr>
        <p:spPr bwMode="auto">
          <a:xfrm>
            <a:off x="6493934" y="2846389"/>
            <a:ext cx="800100" cy="1411287"/>
          </a:xfrm>
          <a:custGeom>
            <a:avLst/>
            <a:gdLst>
              <a:gd name="T0" fmla="*/ 0 w 480"/>
              <a:gd name="T1" fmla="*/ 0 h 912"/>
              <a:gd name="T2" fmla="*/ 2147483647 w 480"/>
              <a:gd name="T3" fmla="*/ 2147483647 h 912"/>
              <a:gd name="T4" fmla="*/ 2147483647 w 480"/>
              <a:gd name="T5" fmla="*/ 2147483647 h 912"/>
              <a:gd name="T6" fmla="*/ 2147483647 w 480"/>
              <a:gd name="T7" fmla="*/ 2147483647 h 91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80" h="912">
                <a:moveTo>
                  <a:pt x="0" y="0"/>
                </a:moveTo>
                <a:cubicBezTo>
                  <a:pt x="24" y="108"/>
                  <a:pt x="48" y="216"/>
                  <a:pt x="96" y="336"/>
                </a:cubicBezTo>
                <a:cubicBezTo>
                  <a:pt x="144" y="456"/>
                  <a:pt x="224" y="624"/>
                  <a:pt x="288" y="720"/>
                </a:cubicBezTo>
                <a:cubicBezTo>
                  <a:pt x="352" y="816"/>
                  <a:pt x="448" y="880"/>
                  <a:pt x="480" y="912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0" name="Line 19"/>
          <p:cNvSpPr>
            <a:spLocks noChangeShapeType="1"/>
          </p:cNvSpPr>
          <p:nvPr/>
        </p:nvSpPr>
        <p:spPr bwMode="auto">
          <a:xfrm>
            <a:off x="7192434" y="4183064"/>
            <a:ext cx="158751" cy="14763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44052" name="Freeform 20"/>
          <p:cNvSpPr>
            <a:spLocks/>
          </p:cNvSpPr>
          <p:nvPr/>
        </p:nvSpPr>
        <p:spPr bwMode="auto">
          <a:xfrm>
            <a:off x="9990667" y="2771775"/>
            <a:ext cx="999067" cy="1485900"/>
          </a:xfrm>
          <a:custGeom>
            <a:avLst/>
            <a:gdLst>
              <a:gd name="T0" fmla="*/ 0 w 480"/>
              <a:gd name="T1" fmla="*/ 0 h 912"/>
              <a:gd name="T2" fmla="*/ 2147483647 w 480"/>
              <a:gd name="T3" fmla="*/ 2147483647 h 912"/>
              <a:gd name="T4" fmla="*/ 2147483647 w 480"/>
              <a:gd name="T5" fmla="*/ 2147483647 h 912"/>
              <a:gd name="T6" fmla="*/ 2147483647 w 480"/>
              <a:gd name="T7" fmla="*/ 2147483647 h 91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80" h="912">
                <a:moveTo>
                  <a:pt x="0" y="0"/>
                </a:moveTo>
                <a:cubicBezTo>
                  <a:pt x="24" y="108"/>
                  <a:pt x="48" y="216"/>
                  <a:pt x="96" y="336"/>
                </a:cubicBezTo>
                <a:cubicBezTo>
                  <a:pt x="144" y="456"/>
                  <a:pt x="224" y="624"/>
                  <a:pt x="288" y="720"/>
                </a:cubicBezTo>
                <a:cubicBezTo>
                  <a:pt x="352" y="816"/>
                  <a:pt x="448" y="880"/>
                  <a:pt x="480" y="912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2" name="Line 21"/>
          <p:cNvSpPr>
            <a:spLocks noChangeShapeType="1"/>
          </p:cNvSpPr>
          <p:nvPr/>
        </p:nvSpPr>
        <p:spPr bwMode="auto">
          <a:xfrm>
            <a:off x="10890251" y="4183064"/>
            <a:ext cx="198967" cy="14763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30743" name="Oval 23"/>
          <p:cNvSpPr>
            <a:spLocks noChangeArrowheads="1"/>
          </p:cNvSpPr>
          <p:nvPr/>
        </p:nvSpPr>
        <p:spPr bwMode="auto">
          <a:xfrm>
            <a:off x="203200" y="4038600"/>
            <a:ext cx="914400" cy="685800"/>
          </a:xfrm>
          <a:prstGeom prst="ellipse">
            <a:avLst/>
          </a:prstGeom>
          <a:noFill/>
          <a:ln w="25400">
            <a:solidFill>
              <a:srgbClr val="00CE9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30744" name="Oval 24"/>
          <p:cNvSpPr>
            <a:spLocks noChangeArrowheads="1"/>
          </p:cNvSpPr>
          <p:nvPr/>
        </p:nvSpPr>
        <p:spPr bwMode="auto">
          <a:xfrm>
            <a:off x="8128000" y="4038600"/>
            <a:ext cx="914400" cy="685800"/>
          </a:xfrm>
          <a:prstGeom prst="ellipse">
            <a:avLst/>
          </a:prstGeom>
          <a:noFill/>
          <a:ln w="25400">
            <a:solidFill>
              <a:srgbClr val="00CE9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30745" name="Oval 25"/>
          <p:cNvSpPr>
            <a:spLocks noChangeArrowheads="1"/>
          </p:cNvSpPr>
          <p:nvPr/>
        </p:nvSpPr>
        <p:spPr bwMode="auto">
          <a:xfrm>
            <a:off x="4267200" y="4038600"/>
            <a:ext cx="914400" cy="685800"/>
          </a:xfrm>
          <a:prstGeom prst="ellipse">
            <a:avLst/>
          </a:prstGeom>
          <a:noFill/>
          <a:ln w="25400">
            <a:solidFill>
              <a:srgbClr val="00CE9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30746" name="Text Box 26"/>
          <p:cNvSpPr txBox="1">
            <a:spLocks noChangeArrowheads="1"/>
          </p:cNvSpPr>
          <p:nvPr/>
        </p:nvSpPr>
        <p:spPr bwMode="auto">
          <a:xfrm>
            <a:off x="1320800" y="4616450"/>
            <a:ext cx="1625600" cy="336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1600" b="1" smtClean="0">
                <a:ea typeface="SimSun" charset="0"/>
                <a:cs typeface="SimSun" charset="0"/>
              </a:rPr>
              <a:t>Frequency</a:t>
            </a:r>
          </a:p>
        </p:txBody>
      </p:sp>
      <p:sp>
        <p:nvSpPr>
          <p:cNvPr id="30747" name="Rectangle 29"/>
          <p:cNvSpPr>
            <a:spLocks noChangeArrowheads="1"/>
          </p:cNvSpPr>
          <p:nvPr/>
        </p:nvSpPr>
        <p:spPr bwMode="auto">
          <a:xfrm>
            <a:off x="0" y="3124200"/>
            <a:ext cx="304800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30748" name="Rectangle 30"/>
          <p:cNvSpPr>
            <a:spLocks noChangeArrowheads="1"/>
          </p:cNvSpPr>
          <p:nvPr/>
        </p:nvSpPr>
        <p:spPr bwMode="auto">
          <a:xfrm>
            <a:off x="7924800" y="3276600"/>
            <a:ext cx="304800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30749" name="Rectangle 31"/>
          <p:cNvSpPr>
            <a:spLocks noChangeArrowheads="1"/>
          </p:cNvSpPr>
          <p:nvPr/>
        </p:nvSpPr>
        <p:spPr bwMode="auto">
          <a:xfrm>
            <a:off x="3962400" y="3276600"/>
            <a:ext cx="304800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30750" name="Text Box 34"/>
          <p:cNvSpPr txBox="1">
            <a:spLocks noChangeArrowheads="1"/>
          </p:cNvSpPr>
          <p:nvPr/>
        </p:nvSpPr>
        <p:spPr bwMode="auto">
          <a:xfrm rot="10800000">
            <a:off x="-24457" y="2819400"/>
            <a:ext cx="46166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1800" b="1" smtClean="0">
                <a:ea typeface="SimSun" charset="0"/>
                <a:cs typeface="SimSun" charset="0"/>
              </a:rPr>
              <a:t>Info Gain</a:t>
            </a:r>
          </a:p>
        </p:txBody>
      </p:sp>
      <p:sp>
        <p:nvSpPr>
          <p:cNvPr id="44062" name="AutoShape 35"/>
          <p:cNvSpPr>
            <a:spLocks noChangeArrowheads="1"/>
          </p:cNvSpPr>
          <p:nvPr/>
        </p:nvSpPr>
        <p:spPr bwMode="auto">
          <a:xfrm>
            <a:off x="6893984" y="4724400"/>
            <a:ext cx="2148416" cy="533400"/>
          </a:xfrm>
          <a:prstGeom prst="roundRect">
            <a:avLst>
              <a:gd name="adj" fmla="val 16667"/>
            </a:avLst>
          </a:prstGeom>
          <a:solidFill>
            <a:srgbClr val="FAE2F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en-US" sz="2000">
                <a:latin typeface="Calibri" pitchFamily="34" charset="0"/>
              </a:rPr>
              <a:t>Low support, </a:t>
            </a:r>
          </a:p>
          <a:p>
            <a:pPr algn="ctr" eaLnBrk="1" hangingPunct="1"/>
            <a:r>
              <a:rPr lang="en-US" altLang="en-US" sz="2000">
                <a:latin typeface="Calibri" pitchFamily="34" charset="0"/>
              </a:rPr>
              <a:t>low info gain</a:t>
            </a:r>
          </a:p>
        </p:txBody>
      </p:sp>
      <p:sp>
        <p:nvSpPr>
          <p:cNvPr id="30752" name="Line 36"/>
          <p:cNvSpPr>
            <a:spLocks noChangeShapeType="1"/>
          </p:cNvSpPr>
          <p:nvPr/>
        </p:nvSpPr>
        <p:spPr bwMode="auto">
          <a:xfrm flipV="1">
            <a:off x="7719484" y="4495800"/>
            <a:ext cx="753533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30753" name="Text Box 26"/>
          <p:cNvSpPr txBox="1">
            <a:spLocks noChangeArrowheads="1"/>
          </p:cNvSpPr>
          <p:nvPr/>
        </p:nvSpPr>
        <p:spPr bwMode="auto">
          <a:xfrm>
            <a:off x="5255684" y="4616450"/>
            <a:ext cx="1625600" cy="336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1600" b="1" smtClean="0">
                <a:ea typeface="SimSun" charset="0"/>
                <a:cs typeface="SimSun" charset="0"/>
              </a:rPr>
              <a:t>Frequency</a:t>
            </a:r>
          </a:p>
        </p:txBody>
      </p:sp>
      <p:sp>
        <p:nvSpPr>
          <p:cNvPr id="30754" name="Text Box 26"/>
          <p:cNvSpPr txBox="1">
            <a:spLocks noChangeArrowheads="1"/>
          </p:cNvSpPr>
          <p:nvPr/>
        </p:nvSpPr>
        <p:spPr bwMode="auto">
          <a:xfrm>
            <a:off x="9042400" y="4616450"/>
            <a:ext cx="1625600" cy="336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1600" b="1" smtClean="0">
                <a:ea typeface="SimSun" charset="0"/>
                <a:cs typeface="SimSun" charset="0"/>
              </a:rPr>
              <a:t>Frequency</a:t>
            </a:r>
          </a:p>
        </p:txBody>
      </p:sp>
      <p:sp>
        <p:nvSpPr>
          <p:cNvPr id="30755" name="Text Box 34"/>
          <p:cNvSpPr txBox="1">
            <a:spLocks noChangeArrowheads="1"/>
          </p:cNvSpPr>
          <p:nvPr/>
        </p:nvSpPr>
        <p:spPr bwMode="auto">
          <a:xfrm rot="10800000">
            <a:off x="3937944" y="2819400"/>
            <a:ext cx="46166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1800" b="1" smtClean="0">
                <a:ea typeface="SimSun" charset="0"/>
                <a:cs typeface="SimSun" charset="0"/>
              </a:rPr>
              <a:t>Info Gain</a:t>
            </a:r>
          </a:p>
        </p:txBody>
      </p:sp>
      <p:sp>
        <p:nvSpPr>
          <p:cNvPr id="30756" name="Text Box 34"/>
          <p:cNvSpPr txBox="1">
            <a:spLocks noChangeArrowheads="1"/>
          </p:cNvSpPr>
          <p:nvPr/>
        </p:nvSpPr>
        <p:spPr bwMode="auto">
          <a:xfrm rot="10800000">
            <a:off x="7795569" y="2897188"/>
            <a:ext cx="46166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1800" b="1" smtClean="0">
                <a:ea typeface="SimSun" charset="0"/>
                <a:cs typeface="SimSun" charset="0"/>
              </a:rPr>
              <a:t>Info Gain</a:t>
            </a:r>
          </a:p>
        </p:txBody>
      </p:sp>
      <p:sp>
        <p:nvSpPr>
          <p:cNvPr id="44068" name="Text Box 13"/>
          <p:cNvSpPr txBox="1">
            <a:spLocks noChangeArrowheads="1"/>
          </p:cNvSpPr>
          <p:nvPr/>
        </p:nvSpPr>
        <p:spPr bwMode="auto">
          <a:xfrm>
            <a:off x="0" y="1273175"/>
            <a:ext cx="11582400" cy="1163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85800" indent="-3429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70C0"/>
              </a:buClr>
              <a:buSzPct val="80000"/>
              <a:buFont typeface="Wingdings" pitchFamily="2" charset="2"/>
              <a:buChar char="q"/>
            </a:pPr>
            <a:r>
              <a:rPr lang="en-US" altLang="zh-CN" dirty="0">
                <a:latin typeface="Calibri" pitchFamily="34" charset="0"/>
                <a:ea typeface="SimSun" pitchFamily="2" charset="-122"/>
              </a:rPr>
              <a:t>Computation on real datasets shows:  Pattern frequency (but not too frequent) is strongly tied with the discriminative power (information gain</a:t>
            </a:r>
            <a:r>
              <a:rPr lang="en-US" altLang="zh-CN" dirty="0" smtClean="0">
                <a:latin typeface="Calibri" pitchFamily="34" charset="0"/>
                <a:ea typeface="SimSun" pitchFamily="2" charset="-122"/>
              </a:rPr>
              <a:t>)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70C0"/>
              </a:buClr>
              <a:buSzPct val="80000"/>
              <a:buFont typeface="Wingdings" pitchFamily="2" charset="2"/>
              <a:buChar char="q"/>
            </a:pPr>
            <a:r>
              <a:rPr lang="en-US" altLang="zh-CN" dirty="0" smtClean="0">
                <a:latin typeface="Calibri" pitchFamily="34" charset="0"/>
                <a:ea typeface="SimSun" pitchFamily="2" charset="-122"/>
              </a:rPr>
              <a:t>Information gain upper bound monotonically increases with pattern frequency</a:t>
            </a:r>
            <a:endParaRPr lang="en-US" altLang="zh-CN" dirty="0">
              <a:latin typeface="Calibri" pitchFamily="34" charset="0"/>
              <a:ea typeface="SimSun" pitchFamily="2" charset="-122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3657601" y="6043614"/>
          <a:ext cx="309456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8" name="Equation" r:id="rId9" imgW="1485900" imgH="431800" progId="Equation.3">
                  <p:embed/>
                </p:oleObj>
              </mc:Choice>
              <mc:Fallback>
                <p:oleObj name="Equation" r:id="rId9" imgW="14859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1" y="6043614"/>
                        <a:ext cx="3094567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7270751" y="6172200"/>
          <a:ext cx="4229100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9" name="Equation" r:id="rId11" imgW="2476500" imgH="279400" progId="Equation.3">
                  <p:embed/>
                </p:oleObj>
              </mc:Choice>
              <mc:Fallback>
                <p:oleObj name="Equation" r:id="rId11" imgW="24765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0751" y="6172200"/>
                        <a:ext cx="4229100" cy="35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AutoShape 10"/>
          <p:cNvSpPr>
            <a:spLocks noChangeArrowheads="1"/>
          </p:cNvSpPr>
          <p:nvPr/>
        </p:nvSpPr>
        <p:spPr bwMode="auto">
          <a:xfrm>
            <a:off x="7213600" y="6076950"/>
            <a:ext cx="4368800" cy="476250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>
              <a:latin typeface="Arial" pitchFamily="34" charset="0"/>
              <a:ea typeface="SimSun" pitchFamily="2" charset="-122"/>
            </a:endParaRPr>
          </a:p>
        </p:txBody>
      </p:sp>
      <p:sp>
        <p:nvSpPr>
          <p:cNvPr id="47" name="AutoShape 10"/>
          <p:cNvSpPr>
            <a:spLocks noChangeArrowheads="1"/>
          </p:cNvSpPr>
          <p:nvPr/>
        </p:nvSpPr>
        <p:spPr bwMode="auto">
          <a:xfrm>
            <a:off x="3657600" y="6076950"/>
            <a:ext cx="3337984" cy="628650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>
              <a:latin typeface="Arial" pitchFamily="34" charset="0"/>
              <a:ea typeface="SimSun" pitchFamily="2" charset="-122"/>
            </a:endParaRPr>
          </a:p>
        </p:txBody>
      </p:sp>
      <p:sp>
        <p:nvSpPr>
          <p:cNvPr id="44073" name="Down Arrow 4"/>
          <p:cNvSpPr>
            <a:spLocks noChangeArrowheads="1"/>
          </p:cNvSpPr>
          <p:nvPr/>
        </p:nvSpPr>
        <p:spPr bwMode="auto">
          <a:xfrm rot="3524094">
            <a:off x="6241257" y="5555457"/>
            <a:ext cx="293687" cy="685800"/>
          </a:xfrm>
          <a:prstGeom prst="downArrow">
            <a:avLst>
              <a:gd name="adj1" fmla="val 50000"/>
              <a:gd name="adj2" fmla="val 5000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44074" name="Down Arrow 48"/>
          <p:cNvSpPr>
            <a:spLocks noChangeArrowheads="1"/>
          </p:cNvSpPr>
          <p:nvPr/>
        </p:nvSpPr>
        <p:spPr bwMode="auto">
          <a:xfrm rot="-3937511">
            <a:off x="8735748" y="5551752"/>
            <a:ext cx="293688" cy="721784"/>
          </a:xfrm>
          <a:prstGeom prst="downArrow">
            <a:avLst>
              <a:gd name="adj1" fmla="val 50000"/>
              <a:gd name="adj2" fmla="val 4998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50" name="Text Box 9"/>
          <p:cNvSpPr txBox="1">
            <a:spLocks noChangeArrowheads="1"/>
          </p:cNvSpPr>
          <p:nvPr/>
        </p:nvSpPr>
        <p:spPr bwMode="auto">
          <a:xfrm>
            <a:off x="2120900" y="6013308"/>
            <a:ext cx="157691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 dirty="0">
                <a:solidFill>
                  <a:srgbClr val="00B050"/>
                </a:solidFill>
                <a:latin typeface="Calibri" pitchFamily="34" charset="0"/>
                <a:ea typeface="SimSun" pitchFamily="2" charset="-122"/>
              </a:rPr>
              <a:t>Entropy of given data</a:t>
            </a:r>
          </a:p>
        </p:txBody>
      </p:sp>
      <p:sp>
        <p:nvSpPr>
          <p:cNvPr id="51" name="Text Box 9"/>
          <p:cNvSpPr txBox="1">
            <a:spLocks noChangeArrowheads="1"/>
          </p:cNvSpPr>
          <p:nvPr/>
        </p:nvSpPr>
        <p:spPr bwMode="auto">
          <a:xfrm>
            <a:off x="9144000" y="5488712"/>
            <a:ext cx="25908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800" b="1" dirty="0">
                <a:solidFill>
                  <a:srgbClr val="00B050"/>
                </a:solidFill>
                <a:latin typeface="Calibri" pitchFamily="34" charset="0"/>
                <a:ea typeface="SimSun" pitchFamily="2" charset="-122"/>
              </a:rPr>
              <a:t>Conditional entropy of study focus</a:t>
            </a:r>
          </a:p>
        </p:txBody>
      </p:sp>
    </p:spTree>
    <p:extLst>
      <p:ext uri="{BB962C8B-B14F-4D97-AF65-F5344CB8AC3E}">
        <p14:creationId xmlns:p14="http://schemas.microsoft.com/office/powerpoint/2010/main" val="1404977071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Number Placeholder 5"/>
          <p:cNvSpPr txBox="1">
            <a:spLocks noGrp="1"/>
          </p:cNvSpPr>
          <p:nvPr/>
        </p:nvSpPr>
        <p:spPr bwMode="auto">
          <a:xfrm>
            <a:off x="9652000" y="6477000"/>
            <a:ext cx="2540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r" eaLnBrk="1" hangingPunct="1"/>
            <a:fld id="{48732391-A3B3-48F4-B7BA-B2D172237F5E}" type="slidenum">
              <a:rPr lang="en-US" altLang="en-US" sz="1200"/>
              <a:pPr algn="r" eaLnBrk="1" hangingPunct="1"/>
              <a:t>19</a:t>
            </a:fld>
            <a:endParaRPr lang="en-US" altLang="en-US" sz="1200"/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06400" y="0"/>
            <a:ext cx="11203517" cy="1066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Discriminative Pattern-Based Classification: Experimental Results</a:t>
            </a:r>
          </a:p>
        </p:txBody>
      </p:sp>
      <p:pic>
        <p:nvPicPr>
          <p:cNvPr id="46083" name="Picture 3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04800" y="1066801"/>
            <a:ext cx="12598400" cy="5813425"/>
          </a:xfrm>
          <a:noFill/>
        </p:spPr>
      </p:pic>
    </p:spTree>
    <p:extLst>
      <p:ext uri="{BB962C8B-B14F-4D97-AF65-F5344CB8AC3E}">
        <p14:creationId xmlns:p14="http://schemas.microsoft.com/office/powerpoint/2010/main" val="155159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9143999"/>
          </a:xfrm>
        </p:spPr>
      </p:pic>
    </p:spTree>
    <p:extLst>
      <p:ext uri="{BB962C8B-B14F-4D97-AF65-F5344CB8AC3E}">
        <p14:creationId xmlns:p14="http://schemas.microsoft.com/office/powerpoint/2010/main" val="84581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76200"/>
            <a:ext cx="109728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Discriminative Pattern-Based Classification: Scalability Tests</a:t>
            </a:r>
          </a:p>
        </p:txBody>
      </p:sp>
      <p:pic>
        <p:nvPicPr>
          <p:cNvPr id="48131" name="Picture 3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35200" y="1285876"/>
            <a:ext cx="8026400" cy="3209925"/>
          </a:xfrm>
          <a:noFill/>
        </p:spPr>
      </p:pic>
      <p:pic>
        <p:nvPicPr>
          <p:cNvPr id="48132" name="Picture 4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35200" y="4086226"/>
            <a:ext cx="8128000" cy="2847975"/>
          </a:xfrm>
          <a:noFill/>
        </p:spPr>
      </p:pic>
    </p:spTree>
    <p:extLst>
      <p:ext uri="{BB962C8B-B14F-4D97-AF65-F5344CB8AC3E}">
        <p14:creationId xmlns:p14="http://schemas.microsoft.com/office/powerpoint/2010/main" val="52021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kern="0" dirty="0" smtClean="0"/>
              <a:t>Advanced Pattern-Based Classification</a:t>
            </a:r>
            <a:endParaRPr lang="en-US" altLang="en-US" kern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388" y="1205892"/>
            <a:ext cx="11317758" cy="5033954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rgbClr val="0000FF"/>
              </a:buClr>
              <a:tabLst>
                <a:tab pos="7658100" algn="l"/>
              </a:tabLst>
            </a:pPr>
            <a:r>
              <a:rPr lang="en-US" altLang="en-US" dirty="0" smtClean="0"/>
              <a:t>Classification: Basic Concepts</a:t>
            </a:r>
            <a:endParaRPr lang="en-US" altLang="en-US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dirty="0">
                <a:ea typeface="SimSun" pitchFamily="2" charset="-122"/>
              </a:rPr>
              <a:t>Pattern-Based Classification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Associative Classification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dirty="0">
                <a:ea typeface="SimSun" pitchFamily="2" charset="-122"/>
              </a:rPr>
              <a:t>Discriminative Pattern-Based Classification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dirty="0">
                <a:ea typeface="SimSun" pitchFamily="2" charset="-122"/>
              </a:rPr>
              <a:t>Direct Mining of Discriminative </a:t>
            </a:r>
            <a:r>
              <a:rPr lang="en-US" altLang="zh-CN" dirty="0" smtClean="0">
                <a:ea typeface="SimSun" pitchFamily="2" charset="-122"/>
              </a:rPr>
              <a:t>Patterns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dirty="0" err="1"/>
              <a:t>DPClass</a:t>
            </a:r>
            <a:r>
              <a:rPr lang="en-US" dirty="0"/>
              <a:t>: </a:t>
            </a:r>
            <a:r>
              <a:rPr lang="en-US" dirty="0" smtClean="0"/>
              <a:t>Effective </a:t>
            </a:r>
            <a:r>
              <a:rPr lang="en-US" dirty="0"/>
              <a:t>but Concise Discriminative </a:t>
            </a:r>
            <a:r>
              <a:rPr lang="en-US" dirty="0" smtClean="0"/>
              <a:t>Patterns-Based Classification</a:t>
            </a:r>
            <a:endParaRPr lang="en-US" altLang="en-US" dirty="0"/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auto">
          <a:xfrm>
            <a:off x="659974" y="6238842"/>
            <a:ext cx="8465919" cy="3692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 lIns="91390" tIns="45695" rIns="91390" bIns="45695">
            <a:spAutoFit/>
          </a:bodyPr>
          <a:lstStyle>
            <a:lvl1pPr defTabSz="3292475"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3292475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defTabSz="3292475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defTabSz="3292475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defTabSz="3292475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3292475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3292475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3292475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3292475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</a:rPr>
              <a:t>Thanks </a:t>
            </a: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to Hong </a:t>
            </a:r>
            <a:r>
              <a:rPr lang="en-US" altLang="zh-CN" sz="1800" dirty="0" err="1">
                <a:solidFill>
                  <a:srgbClr val="000000"/>
                </a:solidFill>
                <a:latin typeface="Arial" charset="0"/>
              </a:rPr>
              <a:t>Cheng@CUHK</a:t>
            </a: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</a:rPr>
              <a:t>and </a:t>
            </a:r>
            <a:r>
              <a:rPr lang="en-US" altLang="zh-CN" sz="1800" dirty="0" err="1" smtClean="0">
                <a:solidFill>
                  <a:srgbClr val="000000"/>
                </a:solidFill>
                <a:latin typeface="Arial" charset="0"/>
              </a:rPr>
              <a:t>Jingbo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</a:rPr>
              <a:t> Shang @UIUC for their contributions</a:t>
            </a:r>
            <a:endParaRPr lang="en-US" altLang="zh-CN" sz="1800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4" name="Striped Right Arrow 3"/>
          <p:cNvSpPr/>
          <p:nvPr/>
        </p:nvSpPr>
        <p:spPr>
          <a:xfrm rot="9559256">
            <a:off x="7129925" y="4416538"/>
            <a:ext cx="463687" cy="396699"/>
          </a:xfrm>
          <a:prstGeom prst="stripedRightArrow">
            <a:avLst/>
          </a:prstGeom>
          <a:ln>
            <a:solidFill>
              <a:srgbClr val="00808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rgbClr val="E4831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2899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11176000" cy="6858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Direct Mining of Discriminative Patterns</a:t>
            </a:r>
          </a:p>
        </p:txBody>
      </p:sp>
      <p:sp>
        <p:nvSpPr>
          <p:cNvPr id="50179" name="Text Box 8"/>
          <p:cNvSpPr txBox="1">
            <a:spLocks noChangeArrowheads="1"/>
          </p:cNvSpPr>
          <p:nvPr/>
        </p:nvSpPr>
        <p:spPr bwMode="auto">
          <a:xfrm>
            <a:off x="780336" y="1321547"/>
            <a:ext cx="9278064" cy="461665"/>
          </a:xfrm>
          <a:prstGeom prst="rect">
            <a:avLst/>
          </a:prstGeom>
          <a:solidFill>
            <a:srgbClr val="F6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 smtClean="0">
                <a:latin typeface="Calibri" pitchFamily="34" charset="0"/>
                <a:ea typeface="SimSun" pitchFamily="2" charset="-122"/>
                <a:cs typeface="Arial" pitchFamily="34" charset="0"/>
              </a:rPr>
              <a:t>Frequent </a:t>
            </a:r>
            <a:r>
              <a:rPr lang="en-US" altLang="zh-CN" dirty="0">
                <a:latin typeface="Calibri" pitchFamily="34" charset="0"/>
                <a:ea typeface="SimSun" pitchFamily="2" charset="-122"/>
                <a:cs typeface="Arial" pitchFamily="34" charset="0"/>
              </a:rPr>
              <a:t>pattern mining, then getting discriminative patterns: Expensive</a:t>
            </a:r>
          </a:p>
        </p:txBody>
      </p:sp>
      <p:grpSp>
        <p:nvGrpSpPr>
          <p:cNvPr id="50180" name="Group 2"/>
          <p:cNvGrpSpPr>
            <a:grpSpLocks/>
          </p:cNvGrpSpPr>
          <p:nvPr/>
        </p:nvGrpSpPr>
        <p:grpSpPr bwMode="auto">
          <a:xfrm>
            <a:off x="711200" y="2057400"/>
            <a:ext cx="10668000" cy="1447800"/>
            <a:chOff x="914400" y="2281535"/>
            <a:chExt cx="8001000" cy="1447800"/>
          </a:xfrm>
        </p:grpSpPr>
        <p:sp>
          <p:nvSpPr>
            <p:cNvPr id="50191" name="AutoShape 3"/>
            <p:cNvSpPr>
              <a:spLocks noChangeArrowheads="1"/>
            </p:cNvSpPr>
            <p:nvPr/>
          </p:nvSpPr>
          <p:spPr bwMode="auto">
            <a:xfrm>
              <a:off x="914400" y="2510135"/>
              <a:ext cx="1295400" cy="1219200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r>
                <a:rPr lang="en-US" altLang="zh-CN" sz="2000" b="1">
                  <a:latin typeface="Arial" pitchFamily="34" charset="0"/>
                  <a:ea typeface="SimSun" pitchFamily="2" charset="-122"/>
                </a:rPr>
                <a:t>Data</a:t>
              </a:r>
            </a:p>
          </p:txBody>
        </p:sp>
        <p:sp>
          <p:nvSpPr>
            <p:cNvPr id="50192" name="Oval 4"/>
            <p:cNvSpPr>
              <a:spLocks noChangeArrowheads="1"/>
            </p:cNvSpPr>
            <p:nvPr/>
          </p:nvSpPr>
          <p:spPr bwMode="auto">
            <a:xfrm>
              <a:off x="3200400" y="2281535"/>
              <a:ext cx="3048000" cy="1447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r>
                <a:rPr lang="en-US" altLang="zh-CN" sz="2000" b="1">
                  <a:latin typeface="Arial" pitchFamily="34" charset="0"/>
                  <a:ea typeface="SimSun" pitchFamily="2" charset="-122"/>
                </a:rPr>
                <a:t>Frequent Patterns</a:t>
              </a:r>
            </a:p>
            <a:p>
              <a:pPr algn="ctr" eaLnBrk="1" hangingPunct="1"/>
              <a:r>
                <a:rPr lang="en-US" altLang="zh-CN" sz="2000" b="1">
                  <a:latin typeface="Arial" pitchFamily="34" charset="0"/>
                  <a:ea typeface="SimSun" pitchFamily="2" charset="-122"/>
                </a:rPr>
                <a:t>10</a:t>
              </a:r>
              <a:r>
                <a:rPr lang="en-US" altLang="zh-CN" sz="2000" b="1" baseline="30000">
                  <a:latin typeface="Arial" pitchFamily="34" charset="0"/>
                  <a:ea typeface="SimSun" pitchFamily="2" charset="-122"/>
                </a:rPr>
                <a:t>4</a:t>
              </a:r>
              <a:r>
                <a:rPr lang="en-US" altLang="zh-CN" sz="2000" b="1">
                  <a:latin typeface="Arial" pitchFamily="34" charset="0"/>
                  <a:ea typeface="SimSun" pitchFamily="2" charset="-122"/>
                </a:rPr>
                <a:t>~10</a:t>
              </a:r>
              <a:r>
                <a:rPr lang="en-US" altLang="zh-CN" sz="2000" b="1" baseline="30000">
                  <a:latin typeface="Arial" pitchFamily="34" charset="0"/>
                  <a:ea typeface="SimSun" pitchFamily="2" charset="-122"/>
                </a:rPr>
                <a:t>6</a:t>
              </a:r>
            </a:p>
          </p:txBody>
        </p:sp>
        <p:sp>
          <p:nvSpPr>
            <p:cNvPr id="50193" name="AutoShape 5"/>
            <p:cNvSpPr>
              <a:spLocks noChangeArrowheads="1"/>
            </p:cNvSpPr>
            <p:nvPr/>
          </p:nvSpPr>
          <p:spPr bwMode="auto">
            <a:xfrm>
              <a:off x="7239000" y="2662535"/>
              <a:ext cx="1676400" cy="914400"/>
            </a:xfrm>
            <a:prstGeom prst="flowChartAlternateProcess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r>
                <a:rPr lang="en-US" altLang="zh-CN" sz="1800" b="1">
                  <a:latin typeface="Arial" pitchFamily="34" charset="0"/>
                  <a:ea typeface="SimSun" pitchFamily="2" charset="-122"/>
                </a:rPr>
                <a:t>Discriminative </a:t>
              </a:r>
            </a:p>
            <a:p>
              <a:pPr algn="ctr" eaLnBrk="1" hangingPunct="1"/>
              <a:r>
                <a:rPr lang="en-US" altLang="zh-CN" sz="1800" b="1">
                  <a:latin typeface="Arial" pitchFamily="34" charset="0"/>
                  <a:ea typeface="SimSun" pitchFamily="2" charset="-122"/>
                </a:rPr>
                <a:t>Patterns</a:t>
              </a:r>
            </a:p>
          </p:txBody>
        </p:sp>
        <p:sp>
          <p:nvSpPr>
            <p:cNvPr id="50194" name="AutoShape 6"/>
            <p:cNvSpPr>
              <a:spLocks noChangeArrowheads="1"/>
            </p:cNvSpPr>
            <p:nvPr/>
          </p:nvSpPr>
          <p:spPr bwMode="auto">
            <a:xfrm>
              <a:off x="2362200" y="2891135"/>
              <a:ext cx="685800" cy="457200"/>
            </a:xfrm>
            <a:prstGeom prst="rightArrow">
              <a:avLst>
                <a:gd name="adj1" fmla="val 50000"/>
                <a:gd name="adj2" fmla="val 63889"/>
              </a:avLst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50195" name="AutoShape 7"/>
            <p:cNvSpPr>
              <a:spLocks noChangeArrowheads="1"/>
            </p:cNvSpPr>
            <p:nvPr/>
          </p:nvSpPr>
          <p:spPr bwMode="auto">
            <a:xfrm>
              <a:off x="6400800" y="2891135"/>
              <a:ext cx="685800" cy="457200"/>
            </a:xfrm>
            <a:prstGeom prst="rightArrow">
              <a:avLst>
                <a:gd name="adj1" fmla="val 50000"/>
                <a:gd name="adj2" fmla="val 63889"/>
              </a:avLst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50196" name="Text Box 9"/>
            <p:cNvSpPr txBox="1">
              <a:spLocks noChangeArrowheads="1"/>
            </p:cNvSpPr>
            <p:nvPr/>
          </p:nvSpPr>
          <p:spPr bwMode="auto">
            <a:xfrm>
              <a:off x="2209800" y="2524423"/>
              <a:ext cx="15240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 b="1">
                  <a:latin typeface="Arial" pitchFamily="34" charset="0"/>
                  <a:ea typeface="SimSun" pitchFamily="2" charset="-122"/>
                </a:rPr>
                <a:t>Mining</a:t>
              </a:r>
            </a:p>
          </p:txBody>
        </p:sp>
        <p:sp>
          <p:nvSpPr>
            <p:cNvPr id="50197" name="Text Box 10"/>
            <p:cNvSpPr txBox="1">
              <a:spLocks noChangeArrowheads="1"/>
            </p:cNvSpPr>
            <p:nvPr/>
          </p:nvSpPr>
          <p:spPr bwMode="auto">
            <a:xfrm>
              <a:off x="6172200" y="2510135"/>
              <a:ext cx="15240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 b="1">
                  <a:latin typeface="Arial" pitchFamily="34" charset="0"/>
                  <a:ea typeface="SimSun" pitchFamily="2" charset="-122"/>
                </a:rPr>
                <a:t>Filtering</a:t>
              </a:r>
            </a:p>
          </p:txBody>
        </p:sp>
      </p:grp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781050" y="3922713"/>
            <a:ext cx="10801350" cy="2782888"/>
            <a:chOff x="513" y="2195"/>
            <a:chExt cx="5103" cy="1753"/>
          </a:xfrm>
        </p:grpSpPr>
        <p:sp>
          <p:nvSpPr>
            <p:cNvPr id="50182" name="AutoShape 12"/>
            <p:cNvSpPr>
              <a:spLocks noChangeArrowheads="1"/>
            </p:cNvSpPr>
            <p:nvPr/>
          </p:nvSpPr>
          <p:spPr bwMode="auto">
            <a:xfrm>
              <a:off x="576" y="2640"/>
              <a:ext cx="816" cy="768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r>
                <a:rPr lang="en-US" altLang="zh-CN" sz="2000" b="1">
                  <a:latin typeface="Calibri" pitchFamily="34" charset="0"/>
                  <a:ea typeface="SimSun" pitchFamily="2" charset="-122"/>
                </a:rPr>
                <a:t>Data</a:t>
              </a:r>
            </a:p>
          </p:txBody>
        </p:sp>
        <p:graphicFrame>
          <p:nvGraphicFramePr>
            <p:cNvPr id="50183" name="Object 13"/>
            <p:cNvGraphicFramePr>
              <a:graphicFrameLocks noChangeAspect="1"/>
            </p:cNvGraphicFramePr>
            <p:nvPr/>
          </p:nvGraphicFramePr>
          <p:xfrm>
            <a:off x="2160" y="2496"/>
            <a:ext cx="1599" cy="11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91" name="Visio" r:id="rId4" imgW="6847027" imgH="4782515" progId="Visio.Drawing.6">
                    <p:embed/>
                  </p:oleObj>
                </mc:Choice>
                <mc:Fallback>
                  <p:oleObj name="Visio" r:id="rId4" imgW="6847027" imgH="4782515" progId="Visio.Drawing.6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0" y="2496"/>
                          <a:ext cx="1599" cy="11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0184" name="AutoShape 14"/>
            <p:cNvSpPr>
              <a:spLocks noChangeArrowheads="1"/>
            </p:cNvSpPr>
            <p:nvPr/>
          </p:nvSpPr>
          <p:spPr bwMode="auto">
            <a:xfrm>
              <a:off x="1488" y="2880"/>
              <a:ext cx="432" cy="288"/>
            </a:xfrm>
            <a:prstGeom prst="rightArrow">
              <a:avLst>
                <a:gd name="adj1" fmla="val 50000"/>
                <a:gd name="adj2" fmla="val 63889"/>
              </a:avLst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2000">
                <a:latin typeface="Calibri" pitchFamily="34" charset="0"/>
                <a:ea typeface="SimSun" pitchFamily="2" charset="-122"/>
              </a:endParaRPr>
            </a:p>
          </p:txBody>
        </p:sp>
        <p:sp>
          <p:nvSpPr>
            <p:cNvPr id="50185" name="AutoShape 15"/>
            <p:cNvSpPr>
              <a:spLocks noChangeArrowheads="1"/>
            </p:cNvSpPr>
            <p:nvPr/>
          </p:nvSpPr>
          <p:spPr bwMode="auto">
            <a:xfrm>
              <a:off x="4032" y="2928"/>
              <a:ext cx="432" cy="288"/>
            </a:xfrm>
            <a:prstGeom prst="rightArrow">
              <a:avLst>
                <a:gd name="adj1" fmla="val 50000"/>
                <a:gd name="adj2" fmla="val 63889"/>
              </a:avLst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2000">
                <a:latin typeface="Calibri" pitchFamily="34" charset="0"/>
                <a:ea typeface="SimSun" pitchFamily="2" charset="-122"/>
              </a:endParaRPr>
            </a:p>
          </p:txBody>
        </p:sp>
        <p:sp>
          <p:nvSpPr>
            <p:cNvPr id="50186" name="AutoShape 16"/>
            <p:cNvSpPr>
              <a:spLocks noChangeArrowheads="1"/>
            </p:cNvSpPr>
            <p:nvPr/>
          </p:nvSpPr>
          <p:spPr bwMode="auto">
            <a:xfrm>
              <a:off x="4560" y="2784"/>
              <a:ext cx="1056" cy="576"/>
            </a:xfrm>
            <a:prstGeom prst="flowChartAlternateProcess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r>
                <a:rPr lang="en-US" altLang="zh-CN" sz="2000" b="1">
                  <a:latin typeface="Calibri" pitchFamily="34" charset="0"/>
                  <a:ea typeface="SimSun" pitchFamily="2" charset="-122"/>
                </a:rPr>
                <a:t>Discriminative </a:t>
              </a:r>
            </a:p>
            <a:p>
              <a:pPr algn="ctr" eaLnBrk="1" hangingPunct="1"/>
              <a:r>
                <a:rPr lang="en-US" altLang="zh-CN" sz="2000" b="1">
                  <a:latin typeface="Calibri" pitchFamily="34" charset="0"/>
                  <a:ea typeface="SimSun" pitchFamily="2" charset="-122"/>
                </a:rPr>
                <a:t>Patterns</a:t>
              </a:r>
            </a:p>
          </p:txBody>
        </p:sp>
        <p:sp>
          <p:nvSpPr>
            <p:cNvPr id="50187" name="Text Box 17"/>
            <p:cNvSpPr txBox="1">
              <a:spLocks noChangeArrowheads="1"/>
            </p:cNvSpPr>
            <p:nvPr/>
          </p:nvSpPr>
          <p:spPr bwMode="auto">
            <a:xfrm>
              <a:off x="513" y="2195"/>
              <a:ext cx="3023" cy="291"/>
            </a:xfrm>
            <a:prstGeom prst="rect">
              <a:avLst/>
            </a:prstGeom>
            <a:solidFill>
              <a:srgbClr val="F6E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dirty="0">
                  <a:latin typeface="Calibri" pitchFamily="34" charset="0"/>
                  <a:ea typeface="SimSun" pitchFamily="2" charset="-122"/>
                  <a:cs typeface="Arial" pitchFamily="34" charset="0"/>
                </a:rPr>
                <a:t>Direct mining of discriminative patterns : Efficient</a:t>
              </a:r>
            </a:p>
          </p:txBody>
        </p:sp>
        <p:sp>
          <p:nvSpPr>
            <p:cNvPr id="50188" name="Text Box 18"/>
            <p:cNvSpPr txBox="1">
              <a:spLocks noChangeArrowheads="1"/>
            </p:cNvSpPr>
            <p:nvPr/>
          </p:nvSpPr>
          <p:spPr bwMode="auto">
            <a:xfrm>
              <a:off x="3696" y="2544"/>
              <a:ext cx="115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>
                  <a:latin typeface="Calibri" pitchFamily="34" charset="0"/>
                  <a:ea typeface="SimSun" pitchFamily="2" charset="-122"/>
                </a:rPr>
                <a:t>Direct Mining</a:t>
              </a:r>
            </a:p>
          </p:txBody>
        </p:sp>
        <p:sp>
          <p:nvSpPr>
            <p:cNvPr id="50189" name="Text Box 19"/>
            <p:cNvSpPr txBox="1">
              <a:spLocks noChangeArrowheads="1"/>
            </p:cNvSpPr>
            <p:nvPr/>
          </p:nvSpPr>
          <p:spPr bwMode="auto">
            <a:xfrm>
              <a:off x="1392" y="2544"/>
              <a:ext cx="115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>
                  <a:latin typeface="Calibri" pitchFamily="34" charset="0"/>
                  <a:ea typeface="SimSun" pitchFamily="2" charset="-122"/>
                </a:rPr>
                <a:t>Transform</a:t>
              </a:r>
            </a:p>
          </p:txBody>
        </p:sp>
        <p:sp>
          <p:nvSpPr>
            <p:cNvPr id="50190" name="Text Box 20"/>
            <p:cNvSpPr txBox="1">
              <a:spLocks noChangeArrowheads="1"/>
            </p:cNvSpPr>
            <p:nvPr/>
          </p:nvSpPr>
          <p:spPr bwMode="auto">
            <a:xfrm>
              <a:off x="2640" y="3696"/>
              <a:ext cx="115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b="1">
                  <a:latin typeface="Calibri" pitchFamily="34" charset="0"/>
                  <a:ea typeface="SimSun" pitchFamily="2" charset="-122"/>
                </a:rPr>
                <a:t>FP-tree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279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12192000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4000" dirty="0" err="1" smtClean="0">
                <a:ea typeface="SimSun" pitchFamily="2" charset="-122"/>
              </a:rPr>
              <a:t>DDPMine</a:t>
            </a:r>
            <a:r>
              <a:rPr lang="en-US" altLang="zh-CN" sz="4000" dirty="0" smtClean="0">
                <a:ea typeface="SimSun" pitchFamily="2" charset="-122"/>
              </a:rPr>
              <a:t>: Direct Discriminative Pattern Mining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0045" y="1235798"/>
            <a:ext cx="10194080" cy="5264590"/>
          </a:xfrm>
        </p:spPr>
        <p:txBody>
          <a:bodyPr/>
          <a:lstStyle/>
          <a:p>
            <a:pPr eaLnBrk="1" hangingPunct="1"/>
            <a:r>
              <a:rPr lang="en-US" altLang="zh-CN" sz="2400" dirty="0" err="1" smtClean="0">
                <a:ea typeface="SimSun" pitchFamily="2" charset="-122"/>
              </a:rPr>
              <a:t>DDPMine</a:t>
            </a:r>
            <a:r>
              <a:rPr lang="en-US" altLang="zh-CN" sz="2400" dirty="0" smtClean="0">
                <a:ea typeface="SimSun" pitchFamily="2" charset="-122"/>
              </a:rPr>
              <a:t> [Cheng et al., ICDE’08]: Efficient, direct discriminative pattern mining</a:t>
            </a:r>
          </a:p>
          <a:p>
            <a:pPr eaLnBrk="1" hangingPunct="1"/>
            <a:r>
              <a:rPr lang="en-US" altLang="zh-CN" sz="2400" b="1" dirty="0" smtClean="0">
                <a:ea typeface="SimSun" pitchFamily="2" charset="-122"/>
              </a:rPr>
              <a:t>General methodology</a:t>
            </a:r>
          </a:p>
          <a:p>
            <a:pPr lvl="1"/>
            <a:r>
              <a:rPr lang="en-US" altLang="zh-CN" sz="2400" dirty="0" smtClean="0">
                <a:ea typeface="SimSun" pitchFamily="2" charset="-122"/>
              </a:rPr>
              <a:t>Input: A set of training instances D and a set of features F</a:t>
            </a:r>
          </a:p>
          <a:p>
            <a:pPr lvl="1"/>
            <a:r>
              <a:rPr lang="en-US" altLang="zh-CN" sz="2400" dirty="0" smtClean="0">
                <a:ea typeface="SimSun" pitchFamily="2" charset="-122"/>
              </a:rPr>
              <a:t>Iteratively perform feature </a:t>
            </a:r>
            <a:r>
              <a:rPr lang="en-US" altLang="zh-CN" sz="2400" dirty="0">
                <a:ea typeface="SimSun" pitchFamily="2" charset="-122"/>
              </a:rPr>
              <a:t>selectin based on </a:t>
            </a:r>
            <a:r>
              <a:rPr lang="en-US" altLang="zh-CN" sz="2400" dirty="0" smtClean="0">
                <a:ea typeface="SimSun" pitchFamily="2" charset="-122"/>
              </a:rPr>
              <a:t>the “</a:t>
            </a:r>
            <a:r>
              <a:rPr lang="en-US" altLang="zh-CN" sz="2400" dirty="0" smtClean="0">
                <a:solidFill>
                  <a:srgbClr val="FF0000"/>
                </a:solidFill>
                <a:ea typeface="SimSun" pitchFamily="2" charset="-122"/>
              </a:rPr>
              <a:t>sequential </a:t>
            </a:r>
            <a:r>
              <a:rPr lang="en-US" altLang="zh-CN" sz="2400" dirty="0">
                <a:solidFill>
                  <a:srgbClr val="FF0000"/>
                </a:solidFill>
                <a:ea typeface="SimSun" pitchFamily="2" charset="-122"/>
              </a:rPr>
              <a:t>coverage</a:t>
            </a:r>
            <a:r>
              <a:rPr lang="en-US" altLang="zh-CN" sz="2400" dirty="0">
                <a:ea typeface="SimSun" pitchFamily="2" charset="-122"/>
              </a:rPr>
              <a:t>” </a:t>
            </a:r>
            <a:r>
              <a:rPr lang="en-US" altLang="zh-CN" sz="2400" dirty="0" smtClean="0">
                <a:ea typeface="SimSun" pitchFamily="2" charset="-122"/>
              </a:rPr>
              <a:t>paradigm</a:t>
            </a:r>
          </a:p>
          <a:p>
            <a:pPr lvl="2"/>
            <a:r>
              <a:rPr lang="en-US" altLang="zh-CN" sz="2400" dirty="0" smtClean="0">
                <a:ea typeface="SimSun" pitchFamily="2" charset="-122"/>
              </a:rPr>
              <a:t>Select the feature f</a:t>
            </a:r>
            <a:r>
              <a:rPr lang="en-US" altLang="zh-CN" sz="2400" baseline="-25000" dirty="0" smtClean="0">
                <a:ea typeface="SimSun" pitchFamily="2" charset="-122"/>
              </a:rPr>
              <a:t>i</a:t>
            </a:r>
            <a:r>
              <a:rPr lang="en-US" altLang="zh-CN" sz="2400" dirty="0" smtClean="0">
                <a:ea typeface="SimSun" pitchFamily="2" charset="-122"/>
              </a:rPr>
              <a:t> with the highest discriminative power </a:t>
            </a:r>
          </a:p>
          <a:p>
            <a:pPr lvl="2"/>
            <a:r>
              <a:rPr lang="en-US" altLang="zh-CN" sz="2400" dirty="0" smtClean="0">
                <a:ea typeface="SimSun" pitchFamily="2" charset="-122"/>
              </a:rPr>
              <a:t>Remove instances D</a:t>
            </a:r>
            <a:r>
              <a:rPr lang="en-US" altLang="zh-CN" sz="2400" baseline="-25000" dirty="0" smtClean="0">
                <a:ea typeface="SimSun" pitchFamily="2" charset="-122"/>
              </a:rPr>
              <a:t>i</a:t>
            </a:r>
            <a:r>
              <a:rPr lang="en-US" altLang="zh-CN" sz="2400" dirty="0" smtClean="0">
                <a:ea typeface="SimSun" pitchFamily="2" charset="-122"/>
              </a:rPr>
              <a:t> from D covered by the </a:t>
            </a:r>
            <a:r>
              <a:rPr lang="en-US" altLang="zh-CN" sz="2400" dirty="0">
                <a:ea typeface="SimSun" pitchFamily="2" charset="-122"/>
              </a:rPr>
              <a:t>selected feature </a:t>
            </a:r>
            <a:r>
              <a:rPr lang="en-US" altLang="zh-CN" sz="2400" dirty="0" smtClean="0">
                <a:ea typeface="SimSun" pitchFamily="2" charset="-122"/>
              </a:rPr>
              <a:t>f</a:t>
            </a:r>
            <a:r>
              <a:rPr lang="en-US" altLang="zh-CN" sz="2400" baseline="-25000" dirty="0" smtClean="0">
                <a:ea typeface="SimSun" pitchFamily="2" charset="-122"/>
              </a:rPr>
              <a:t>i</a:t>
            </a:r>
            <a:endParaRPr lang="en-US" altLang="zh-CN" sz="2400" dirty="0" smtClean="0">
              <a:ea typeface="SimSun" pitchFamily="2" charset="-122"/>
            </a:endParaRPr>
          </a:p>
          <a:p>
            <a:pPr eaLnBrk="1" hangingPunct="1"/>
            <a:r>
              <a:rPr lang="en-US" altLang="zh-CN" sz="2400" b="1" dirty="0" smtClean="0">
                <a:ea typeface="SimSun" pitchFamily="2" charset="-122"/>
              </a:rPr>
              <a:t>Implementation</a:t>
            </a:r>
          </a:p>
          <a:p>
            <a:pPr lvl="1" eaLnBrk="1" hangingPunct="1"/>
            <a:r>
              <a:rPr lang="en-US" altLang="zh-CN" sz="2400" dirty="0" smtClean="0">
                <a:ea typeface="SimSun" pitchFamily="2" charset="-122"/>
              </a:rPr>
              <a:t>Integration of </a:t>
            </a:r>
            <a:r>
              <a:rPr lang="en-US" altLang="zh-CN" sz="2400" dirty="0" smtClean="0">
                <a:solidFill>
                  <a:srgbClr val="FF0000"/>
                </a:solidFill>
                <a:ea typeface="SimSun" pitchFamily="2" charset="-122"/>
              </a:rPr>
              <a:t>branch-and-bound search</a:t>
            </a:r>
            <a:r>
              <a:rPr lang="en-US" altLang="zh-CN" sz="2400" dirty="0" smtClean="0">
                <a:ea typeface="SimSun" pitchFamily="2" charset="-122"/>
              </a:rPr>
              <a:t> with FP-growth mining</a:t>
            </a:r>
          </a:p>
          <a:p>
            <a:pPr lvl="1" eaLnBrk="1" hangingPunct="1"/>
            <a:r>
              <a:rPr lang="en-US" altLang="zh-CN" sz="2400" dirty="0" smtClean="0">
                <a:ea typeface="SimSun" pitchFamily="2" charset="-122"/>
              </a:rPr>
              <a:t>Iteratively eliminate training instances and </a:t>
            </a:r>
            <a:r>
              <a:rPr lang="en-US" altLang="zh-CN" sz="2400" dirty="0" smtClean="0">
                <a:solidFill>
                  <a:srgbClr val="FF0000"/>
                </a:solidFill>
                <a:ea typeface="SimSun" pitchFamily="2" charset="-122"/>
              </a:rPr>
              <a:t>progressively shrink the FP-tree</a:t>
            </a:r>
          </a:p>
        </p:txBody>
      </p:sp>
    </p:spTree>
    <p:extLst>
      <p:ext uri="{BB962C8B-B14F-4D97-AF65-F5344CB8AC3E}">
        <p14:creationId xmlns:p14="http://schemas.microsoft.com/office/powerpoint/2010/main" val="232208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12192000" cy="762000"/>
          </a:xfrm>
        </p:spPr>
        <p:txBody>
          <a:bodyPr>
            <a:normAutofit/>
          </a:bodyPr>
          <a:lstStyle/>
          <a:p>
            <a:r>
              <a:rPr lang="en-US" altLang="zh-CN" sz="4000" dirty="0" err="1">
                <a:ea typeface="SimSun" pitchFamily="2" charset="-122"/>
              </a:rPr>
              <a:t>DDPMine</a:t>
            </a:r>
            <a:r>
              <a:rPr lang="en-US" altLang="zh-CN" sz="4000" dirty="0">
                <a:ea typeface="SimSun" pitchFamily="2" charset="-122"/>
              </a:rPr>
              <a:t>: Branch-and-Bound Search</a:t>
            </a:r>
            <a:endParaRPr lang="en-US" altLang="zh-CN" sz="4000" dirty="0" smtClean="0">
              <a:ea typeface="SimSun" pitchFamily="2" charset="-122"/>
            </a:endParaRP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46873" y="1223521"/>
            <a:ext cx="8848954" cy="3150491"/>
          </a:xfrm>
        </p:spPr>
        <p:txBody>
          <a:bodyPr/>
          <a:lstStyle/>
          <a:p>
            <a:r>
              <a:rPr lang="en-US" altLang="zh-CN" sz="2400" dirty="0" smtClean="0">
                <a:ea typeface="SimSun" pitchFamily="2" charset="-122"/>
              </a:rPr>
              <a:t>The discriminative power (information gain) of a low frequency pattern is upper bounded by a small value</a:t>
            </a:r>
          </a:p>
          <a:p>
            <a:pPr eaLnBrk="1" hangingPunct="1"/>
            <a:r>
              <a:rPr lang="en-US" altLang="zh-CN" sz="2400" dirty="0" smtClean="0">
                <a:ea typeface="SimSun" pitchFamily="2" charset="-122"/>
              </a:rPr>
              <a:t>During </a:t>
            </a:r>
            <a:r>
              <a:rPr lang="en-US" altLang="zh-CN" sz="2400" dirty="0" err="1" smtClean="0">
                <a:ea typeface="SimSun" pitchFamily="2" charset="-122"/>
              </a:rPr>
              <a:t>FPGrowth</a:t>
            </a:r>
            <a:r>
              <a:rPr lang="en-US" altLang="zh-CN" sz="2400" dirty="0" smtClean="0">
                <a:ea typeface="SimSun" pitchFamily="2" charset="-122"/>
              </a:rPr>
              <a:t> mining we record the most discriminative </a:t>
            </a:r>
            <a:r>
              <a:rPr lang="en-US" altLang="zh-CN" sz="2400" dirty="0" err="1" smtClean="0">
                <a:ea typeface="SimSun" pitchFamily="2" charset="-122"/>
              </a:rPr>
              <a:t>itemset</a:t>
            </a:r>
            <a:r>
              <a:rPr lang="en-US" altLang="zh-CN" sz="2400" dirty="0" smtClean="0">
                <a:ea typeface="SimSun" pitchFamily="2" charset="-122"/>
              </a:rPr>
              <a:t> discovered so far and its information gain value </a:t>
            </a:r>
            <a:r>
              <a:rPr lang="en-US" altLang="zh-CN" sz="2400" dirty="0" err="1" smtClean="0">
                <a:ea typeface="SimSun" pitchFamily="2" charset="-122"/>
              </a:rPr>
              <a:t>g</a:t>
            </a:r>
            <a:r>
              <a:rPr lang="en-US" altLang="zh-CN" sz="2400" baseline="-25000" dirty="0" err="1" smtClean="0">
                <a:ea typeface="SimSun" pitchFamily="2" charset="-122"/>
              </a:rPr>
              <a:t>best</a:t>
            </a:r>
            <a:endParaRPr lang="en-US" altLang="zh-CN" sz="2400" baseline="-25000" dirty="0" smtClean="0">
              <a:ea typeface="SimSun" pitchFamily="2" charset="-122"/>
            </a:endParaRPr>
          </a:p>
          <a:p>
            <a:pPr lvl="1"/>
            <a:r>
              <a:rPr lang="en-US" altLang="zh-CN" sz="2400" dirty="0" smtClean="0">
                <a:ea typeface="SimSun" pitchFamily="2" charset="-122"/>
              </a:rPr>
              <a:t>Before constructing a conditional FP-tree, we first estimate the upper bound of information gain based on the conditional DB</a:t>
            </a:r>
          </a:p>
          <a:p>
            <a:pPr lvl="1"/>
            <a:r>
              <a:rPr lang="en-US" altLang="zh-CN" sz="2400" dirty="0" smtClean="0">
                <a:ea typeface="SimSun" pitchFamily="2" charset="-122"/>
              </a:rPr>
              <a:t>If the upper bound value ≤ </a:t>
            </a:r>
            <a:r>
              <a:rPr lang="en-US" altLang="zh-CN" sz="2400" dirty="0" err="1" smtClean="0">
                <a:ea typeface="SimSun" pitchFamily="2" charset="-122"/>
              </a:rPr>
              <a:t>g</a:t>
            </a:r>
            <a:r>
              <a:rPr lang="en-US" altLang="zh-CN" sz="2400" baseline="-25000" dirty="0" err="1" smtClean="0">
                <a:ea typeface="SimSun" pitchFamily="2" charset="-122"/>
              </a:rPr>
              <a:t>best</a:t>
            </a:r>
            <a:r>
              <a:rPr lang="en-US" altLang="zh-CN" sz="2400" dirty="0" smtClean="0">
                <a:ea typeface="SimSun" pitchFamily="2" charset="-122"/>
              </a:rPr>
              <a:t>, skip this conditional FP-tree </a:t>
            </a:r>
            <a:r>
              <a:rPr lang="en-US" altLang="zh-CN" sz="2400" dirty="0">
                <a:ea typeface="SimSun" pitchFamily="2" charset="-122"/>
              </a:rPr>
              <a:t>and its </a:t>
            </a:r>
            <a:r>
              <a:rPr lang="en-US" altLang="zh-CN" sz="2400" dirty="0" smtClean="0">
                <a:ea typeface="SimSun" pitchFamily="2" charset="-122"/>
              </a:rPr>
              <a:t>subsequent trees </a:t>
            </a:r>
            <a:endParaRPr lang="en-US" altLang="zh-CN" sz="2400" dirty="0">
              <a:ea typeface="SimSun" pitchFamily="2" charset="-12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31827" y="3783815"/>
            <a:ext cx="3689129" cy="2723605"/>
            <a:chOff x="5384800" y="1447801"/>
            <a:chExt cx="6604000" cy="4319548"/>
          </a:xfrm>
        </p:grpSpPr>
        <p:grpSp>
          <p:nvGrpSpPr>
            <p:cNvPr id="5" name="Group 11"/>
            <p:cNvGrpSpPr>
              <a:grpSpLocks noChangeAspect="1"/>
            </p:cNvGrpSpPr>
            <p:nvPr/>
          </p:nvGrpSpPr>
          <p:grpSpPr bwMode="auto">
            <a:xfrm>
              <a:off x="5695952" y="1447801"/>
              <a:ext cx="6191249" cy="3243263"/>
              <a:chOff x="1266" y="912"/>
              <a:chExt cx="3438" cy="2402"/>
            </a:xfrm>
          </p:grpSpPr>
          <p:sp>
            <p:nvSpPr>
              <p:cNvPr id="16" name="AutoShape 10"/>
              <p:cNvSpPr>
                <a:spLocks noChangeAspect="1" noChangeArrowheads="1" noTextEdit="1"/>
              </p:cNvSpPr>
              <p:nvPr/>
            </p:nvSpPr>
            <p:spPr bwMode="auto">
              <a:xfrm>
                <a:off x="1266" y="912"/>
                <a:ext cx="3438" cy="2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12"/>
              <p:cNvSpPr>
                <a:spLocks noChangeShapeType="1"/>
              </p:cNvSpPr>
              <p:nvPr/>
            </p:nvSpPr>
            <p:spPr bwMode="auto">
              <a:xfrm flipH="1">
                <a:off x="1664" y="1050"/>
                <a:ext cx="1243" cy="124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3"/>
              <p:cNvSpPr>
                <a:spLocks noChangeShapeType="1"/>
              </p:cNvSpPr>
              <p:nvPr/>
            </p:nvSpPr>
            <p:spPr bwMode="auto">
              <a:xfrm flipH="1">
                <a:off x="2285" y="1249"/>
                <a:ext cx="424" cy="1046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14"/>
              <p:cNvSpPr>
                <a:spLocks noChangeShapeType="1"/>
              </p:cNvSpPr>
              <p:nvPr/>
            </p:nvSpPr>
            <p:spPr bwMode="auto">
              <a:xfrm>
                <a:off x="2526" y="1700"/>
                <a:ext cx="357" cy="75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15"/>
              <p:cNvSpPr>
                <a:spLocks/>
              </p:cNvSpPr>
              <p:nvPr/>
            </p:nvSpPr>
            <p:spPr bwMode="auto">
              <a:xfrm>
                <a:off x="2907" y="1050"/>
                <a:ext cx="622" cy="1763"/>
              </a:xfrm>
              <a:custGeom>
                <a:avLst/>
                <a:gdLst>
                  <a:gd name="T0" fmla="*/ 0 w 622"/>
                  <a:gd name="T1" fmla="*/ 0 h 1763"/>
                  <a:gd name="T2" fmla="*/ 622 w 622"/>
                  <a:gd name="T3" fmla="*/ 940 h 1763"/>
                  <a:gd name="T4" fmla="*/ 208 w 622"/>
                  <a:gd name="T5" fmla="*/ 1763 h 1763"/>
                  <a:gd name="T6" fmla="*/ 0 60000 65536"/>
                  <a:gd name="T7" fmla="*/ 0 60000 65536"/>
                  <a:gd name="T8" fmla="*/ 0 60000 65536"/>
                  <a:gd name="T9" fmla="*/ 0 w 622"/>
                  <a:gd name="T10" fmla="*/ 0 h 1763"/>
                  <a:gd name="T11" fmla="*/ 622 w 622"/>
                  <a:gd name="T12" fmla="*/ 1763 h 176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22" h="1763">
                    <a:moveTo>
                      <a:pt x="0" y="0"/>
                    </a:moveTo>
                    <a:lnTo>
                      <a:pt x="622" y="940"/>
                    </a:lnTo>
                    <a:lnTo>
                      <a:pt x="208" y="1763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16"/>
              <p:cNvSpPr>
                <a:spLocks noChangeShapeType="1"/>
              </p:cNvSpPr>
              <p:nvPr/>
            </p:nvSpPr>
            <p:spPr bwMode="auto">
              <a:xfrm>
                <a:off x="3523" y="1981"/>
                <a:ext cx="421" cy="421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7"/>
              <p:cNvSpPr>
                <a:spLocks noChangeShapeType="1"/>
              </p:cNvSpPr>
              <p:nvPr/>
            </p:nvSpPr>
            <p:spPr bwMode="auto">
              <a:xfrm>
                <a:off x="2907" y="1050"/>
                <a:ext cx="1659" cy="124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Rectangle 18"/>
              <p:cNvSpPr>
                <a:spLocks noChangeArrowheads="1"/>
              </p:cNvSpPr>
              <p:nvPr/>
            </p:nvSpPr>
            <p:spPr bwMode="auto">
              <a:xfrm>
                <a:off x="1612" y="2243"/>
                <a:ext cx="259" cy="155"/>
              </a:xfrm>
              <a:prstGeom prst="rect">
                <a:avLst/>
              </a:prstGeom>
              <a:solidFill>
                <a:srgbClr val="FF99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600" b="1"/>
              </a:p>
            </p:txBody>
          </p:sp>
          <p:sp>
            <p:nvSpPr>
              <p:cNvPr id="24" name="Rectangle 19"/>
              <p:cNvSpPr>
                <a:spLocks noChangeArrowheads="1"/>
              </p:cNvSpPr>
              <p:nvPr/>
            </p:nvSpPr>
            <p:spPr bwMode="auto">
              <a:xfrm>
                <a:off x="1612" y="2243"/>
                <a:ext cx="259" cy="155"/>
              </a:xfrm>
              <a:prstGeom prst="rect">
                <a:avLst/>
              </a:prstGeom>
              <a:noFill/>
              <a:ln w="6350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25" name="Rectangle 20"/>
              <p:cNvSpPr>
                <a:spLocks noChangeArrowheads="1"/>
              </p:cNvSpPr>
              <p:nvPr/>
            </p:nvSpPr>
            <p:spPr bwMode="auto">
              <a:xfrm>
                <a:off x="2804" y="2450"/>
                <a:ext cx="259" cy="155"/>
              </a:xfrm>
              <a:prstGeom prst="rect">
                <a:avLst/>
              </a:prstGeom>
              <a:solidFill>
                <a:srgbClr val="FF99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26" name="Rectangle 21"/>
              <p:cNvSpPr>
                <a:spLocks noChangeArrowheads="1"/>
              </p:cNvSpPr>
              <p:nvPr/>
            </p:nvSpPr>
            <p:spPr bwMode="auto">
              <a:xfrm>
                <a:off x="2804" y="2450"/>
                <a:ext cx="259" cy="155"/>
              </a:xfrm>
              <a:prstGeom prst="rect">
                <a:avLst/>
              </a:prstGeom>
              <a:noFill/>
              <a:ln w="6350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27" name="Rectangle 22"/>
              <p:cNvSpPr>
                <a:spLocks noChangeArrowheads="1"/>
              </p:cNvSpPr>
              <p:nvPr/>
            </p:nvSpPr>
            <p:spPr bwMode="auto">
              <a:xfrm>
                <a:off x="3011" y="2761"/>
                <a:ext cx="259" cy="156"/>
              </a:xfrm>
              <a:prstGeom prst="rect">
                <a:avLst/>
              </a:prstGeom>
              <a:solidFill>
                <a:srgbClr val="FF99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28" name="Rectangle 23"/>
              <p:cNvSpPr>
                <a:spLocks noChangeArrowheads="1"/>
              </p:cNvSpPr>
              <p:nvPr/>
            </p:nvSpPr>
            <p:spPr bwMode="auto">
              <a:xfrm>
                <a:off x="3011" y="2761"/>
                <a:ext cx="259" cy="156"/>
              </a:xfrm>
              <a:prstGeom prst="rect">
                <a:avLst/>
              </a:prstGeom>
              <a:noFill/>
              <a:ln w="6350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29" name="Rectangle 24"/>
              <p:cNvSpPr>
                <a:spLocks noChangeArrowheads="1"/>
              </p:cNvSpPr>
              <p:nvPr/>
            </p:nvSpPr>
            <p:spPr bwMode="auto">
              <a:xfrm>
                <a:off x="4436" y="2295"/>
                <a:ext cx="259" cy="155"/>
              </a:xfrm>
              <a:prstGeom prst="rect">
                <a:avLst/>
              </a:prstGeom>
              <a:solidFill>
                <a:srgbClr val="FF99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30" name="Rectangle 25"/>
              <p:cNvSpPr>
                <a:spLocks noChangeArrowheads="1"/>
              </p:cNvSpPr>
              <p:nvPr/>
            </p:nvSpPr>
            <p:spPr bwMode="auto">
              <a:xfrm>
                <a:off x="4436" y="2295"/>
                <a:ext cx="259" cy="155"/>
              </a:xfrm>
              <a:prstGeom prst="rect">
                <a:avLst/>
              </a:prstGeom>
              <a:noFill/>
              <a:ln w="6350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31" name="Rectangle 26"/>
              <p:cNvSpPr>
                <a:spLocks noChangeArrowheads="1"/>
              </p:cNvSpPr>
              <p:nvPr/>
            </p:nvSpPr>
            <p:spPr bwMode="auto">
              <a:xfrm>
                <a:off x="3763" y="2321"/>
                <a:ext cx="259" cy="155"/>
              </a:xfrm>
              <a:prstGeom prst="rect">
                <a:avLst/>
              </a:prstGeom>
              <a:solidFill>
                <a:srgbClr val="FF99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32" name="Rectangle 27"/>
              <p:cNvSpPr>
                <a:spLocks noChangeArrowheads="1"/>
              </p:cNvSpPr>
              <p:nvPr/>
            </p:nvSpPr>
            <p:spPr bwMode="auto">
              <a:xfrm>
                <a:off x="3763" y="2321"/>
                <a:ext cx="259" cy="155"/>
              </a:xfrm>
              <a:prstGeom prst="rect">
                <a:avLst/>
              </a:prstGeom>
              <a:noFill/>
              <a:ln w="6350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33" name="Rectangle 28"/>
              <p:cNvSpPr>
                <a:spLocks noChangeArrowheads="1"/>
              </p:cNvSpPr>
              <p:nvPr/>
            </p:nvSpPr>
            <p:spPr bwMode="auto">
              <a:xfrm>
                <a:off x="2208" y="2217"/>
                <a:ext cx="259" cy="155"/>
              </a:xfrm>
              <a:prstGeom prst="rect">
                <a:avLst/>
              </a:prstGeom>
              <a:solidFill>
                <a:srgbClr val="FF99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34" name="Rectangle 29"/>
              <p:cNvSpPr>
                <a:spLocks noChangeArrowheads="1"/>
              </p:cNvSpPr>
              <p:nvPr/>
            </p:nvSpPr>
            <p:spPr bwMode="auto">
              <a:xfrm>
                <a:off x="2208" y="2217"/>
                <a:ext cx="259" cy="155"/>
              </a:xfrm>
              <a:prstGeom prst="rect">
                <a:avLst/>
              </a:prstGeom>
              <a:noFill/>
              <a:ln w="6350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35" name="Freeform 30"/>
              <p:cNvSpPr>
                <a:spLocks noEditPoints="1"/>
              </p:cNvSpPr>
              <p:nvPr/>
            </p:nvSpPr>
            <p:spPr bwMode="auto">
              <a:xfrm>
                <a:off x="3475" y="2473"/>
                <a:ext cx="420" cy="732"/>
              </a:xfrm>
              <a:custGeom>
                <a:avLst/>
                <a:gdLst>
                  <a:gd name="T0" fmla="*/ 0 w 1406"/>
                  <a:gd name="T1" fmla="*/ 0 h 2446"/>
                  <a:gd name="T2" fmla="*/ 0 w 1406"/>
                  <a:gd name="T3" fmla="*/ 0 h 2446"/>
                  <a:gd name="T4" fmla="*/ 0 w 1406"/>
                  <a:gd name="T5" fmla="*/ 0 h 2446"/>
                  <a:gd name="T6" fmla="*/ 0 w 1406"/>
                  <a:gd name="T7" fmla="*/ 0 h 2446"/>
                  <a:gd name="T8" fmla="*/ 0 w 1406"/>
                  <a:gd name="T9" fmla="*/ 0 h 2446"/>
                  <a:gd name="T10" fmla="*/ 0 w 1406"/>
                  <a:gd name="T11" fmla="*/ 0 h 2446"/>
                  <a:gd name="T12" fmla="*/ 0 w 1406"/>
                  <a:gd name="T13" fmla="*/ 0 h 2446"/>
                  <a:gd name="T14" fmla="*/ 0 w 1406"/>
                  <a:gd name="T15" fmla="*/ 0 h 2446"/>
                  <a:gd name="T16" fmla="*/ 0 w 1406"/>
                  <a:gd name="T17" fmla="*/ 0 h 2446"/>
                  <a:gd name="T18" fmla="*/ 0 w 1406"/>
                  <a:gd name="T19" fmla="*/ 0 h 2446"/>
                  <a:gd name="T20" fmla="*/ 0 w 1406"/>
                  <a:gd name="T21" fmla="*/ 0 h 2446"/>
                  <a:gd name="T22" fmla="*/ 0 w 1406"/>
                  <a:gd name="T23" fmla="*/ 0 h 2446"/>
                  <a:gd name="T24" fmla="*/ 0 w 1406"/>
                  <a:gd name="T25" fmla="*/ 0 h 2446"/>
                  <a:gd name="T26" fmla="*/ 0 w 1406"/>
                  <a:gd name="T27" fmla="*/ 0 h 2446"/>
                  <a:gd name="T28" fmla="*/ 0 w 1406"/>
                  <a:gd name="T29" fmla="*/ 0 h 2446"/>
                  <a:gd name="T30" fmla="*/ 0 w 1406"/>
                  <a:gd name="T31" fmla="*/ 0 h 2446"/>
                  <a:gd name="T32" fmla="*/ 0 w 1406"/>
                  <a:gd name="T33" fmla="*/ 0 h 2446"/>
                  <a:gd name="T34" fmla="*/ 0 w 1406"/>
                  <a:gd name="T35" fmla="*/ 0 h 2446"/>
                  <a:gd name="T36" fmla="*/ 0 w 1406"/>
                  <a:gd name="T37" fmla="*/ 0 h 2446"/>
                  <a:gd name="T38" fmla="*/ 0 w 1406"/>
                  <a:gd name="T39" fmla="*/ 0 h 2446"/>
                  <a:gd name="T40" fmla="*/ 0 w 1406"/>
                  <a:gd name="T41" fmla="*/ 0 h 2446"/>
                  <a:gd name="T42" fmla="*/ 0 w 1406"/>
                  <a:gd name="T43" fmla="*/ 0 h 2446"/>
                  <a:gd name="T44" fmla="*/ 0 w 1406"/>
                  <a:gd name="T45" fmla="*/ 0 h 2446"/>
                  <a:gd name="T46" fmla="*/ 0 w 1406"/>
                  <a:gd name="T47" fmla="*/ 0 h 2446"/>
                  <a:gd name="T48" fmla="*/ 0 w 1406"/>
                  <a:gd name="T49" fmla="*/ 0 h 2446"/>
                  <a:gd name="T50" fmla="*/ 0 w 1406"/>
                  <a:gd name="T51" fmla="*/ 0 h 2446"/>
                  <a:gd name="T52" fmla="*/ 0 w 1406"/>
                  <a:gd name="T53" fmla="*/ 0 h 2446"/>
                  <a:gd name="T54" fmla="*/ 0 w 1406"/>
                  <a:gd name="T55" fmla="*/ 0 h 2446"/>
                  <a:gd name="T56" fmla="*/ 0 w 1406"/>
                  <a:gd name="T57" fmla="*/ 0 h 2446"/>
                  <a:gd name="T58" fmla="*/ 0 w 1406"/>
                  <a:gd name="T59" fmla="*/ 0 h 2446"/>
                  <a:gd name="T60" fmla="*/ 0 w 1406"/>
                  <a:gd name="T61" fmla="*/ 0 h 2446"/>
                  <a:gd name="T62" fmla="*/ 0 w 1406"/>
                  <a:gd name="T63" fmla="*/ 0 h 2446"/>
                  <a:gd name="T64" fmla="*/ 0 w 1406"/>
                  <a:gd name="T65" fmla="*/ 0 h 2446"/>
                  <a:gd name="T66" fmla="*/ 0 w 1406"/>
                  <a:gd name="T67" fmla="*/ 0 h 2446"/>
                  <a:gd name="T68" fmla="*/ 0 w 1406"/>
                  <a:gd name="T69" fmla="*/ 0 h 2446"/>
                  <a:gd name="T70" fmla="*/ 0 w 1406"/>
                  <a:gd name="T71" fmla="*/ 0 h 2446"/>
                  <a:gd name="T72" fmla="*/ 0 w 1406"/>
                  <a:gd name="T73" fmla="*/ 0 h 2446"/>
                  <a:gd name="T74" fmla="*/ 0 w 1406"/>
                  <a:gd name="T75" fmla="*/ 0 h 2446"/>
                  <a:gd name="T76" fmla="*/ 0 w 1406"/>
                  <a:gd name="T77" fmla="*/ 0 h 2446"/>
                  <a:gd name="T78" fmla="*/ 0 w 1406"/>
                  <a:gd name="T79" fmla="*/ 0 h 2446"/>
                  <a:gd name="T80" fmla="*/ 0 w 1406"/>
                  <a:gd name="T81" fmla="*/ 0 h 2446"/>
                  <a:gd name="T82" fmla="*/ 0 w 1406"/>
                  <a:gd name="T83" fmla="*/ 0 h 2446"/>
                  <a:gd name="T84" fmla="*/ 0 w 1406"/>
                  <a:gd name="T85" fmla="*/ 0 h 2446"/>
                  <a:gd name="T86" fmla="*/ 0 w 1406"/>
                  <a:gd name="T87" fmla="*/ 0 h 2446"/>
                  <a:gd name="T88" fmla="*/ 0 w 1406"/>
                  <a:gd name="T89" fmla="*/ 0 h 2446"/>
                  <a:gd name="T90" fmla="*/ 0 w 1406"/>
                  <a:gd name="T91" fmla="*/ 0 h 2446"/>
                  <a:gd name="T92" fmla="*/ 0 w 1406"/>
                  <a:gd name="T93" fmla="*/ 0 h 2446"/>
                  <a:gd name="T94" fmla="*/ 0 w 1406"/>
                  <a:gd name="T95" fmla="*/ 0 h 2446"/>
                  <a:gd name="T96" fmla="*/ 0 w 1406"/>
                  <a:gd name="T97" fmla="*/ 0 h 2446"/>
                  <a:gd name="T98" fmla="*/ 0 w 1406"/>
                  <a:gd name="T99" fmla="*/ 0 h 2446"/>
                  <a:gd name="T100" fmla="*/ 0 w 1406"/>
                  <a:gd name="T101" fmla="*/ 0 h 2446"/>
                  <a:gd name="T102" fmla="*/ 0 w 1406"/>
                  <a:gd name="T103" fmla="*/ 0 h 244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1406"/>
                  <a:gd name="T157" fmla="*/ 0 h 2446"/>
                  <a:gd name="T158" fmla="*/ 1406 w 1406"/>
                  <a:gd name="T159" fmla="*/ 2446 h 244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1406" h="2446">
                    <a:moveTo>
                      <a:pt x="1404" y="13"/>
                    </a:moveTo>
                    <a:lnTo>
                      <a:pt x="1348" y="110"/>
                    </a:lnTo>
                    <a:cubicBezTo>
                      <a:pt x="1346" y="114"/>
                      <a:pt x="1341" y="115"/>
                      <a:pt x="1337" y="113"/>
                    </a:cubicBezTo>
                    <a:cubicBezTo>
                      <a:pt x="1333" y="111"/>
                      <a:pt x="1332" y="106"/>
                      <a:pt x="1334" y="102"/>
                    </a:cubicBezTo>
                    <a:lnTo>
                      <a:pt x="1390" y="5"/>
                    </a:lnTo>
                    <a:cubicBezTo>
                      <a:pt x="1392" y="1"/>
                      <a:pt x="1397" y="0"/>
                      <a:pt x="1401" y="2"/>
                    </a:cubicBezTo>
                    <a:cubicBezTo>
                      <a:pt x="1404" y="4"/>
                      <a:pt x="1406" y="9"/>
                      <a:pt x="1404" y="13"/>
                    </a:cubicBezTo>
                    <a:close/>
                    <a:moveTo>
                      <a:pt x="1308" y="180"/>
                    </a:moveTo>
                    <a:lnTo>
                      <a:pt x="1253" y="277"/>
                    </a:lnTo>
                    <a:cubicBezTo>
                      <a:pt x="1251" y="281"/>
                      <a:pt x="1246" y="282"/>
                      <a:pt x="1242" y="280"/>
                    </a:cubicBezTo>
                    <a:cubicBezTo>
                      <a:pt x="1238" y="278"/>
                      <a:pt x="1237" y="273"/>
                      <a:pt x="1239" y="269"/>
                    </a:cubicBezTo>
                    <a:lnTo>
                      <a:pt x="1294" y="172"/>
                    </a:lnTo>
                    <a:cubicBezTo>
                      <a:pt x="1297" y="168"/>
                      <a:pt x="1302" y="167"/>
                      <a:pt x="1305" y="169"/>
                    </a:cubicBezTo>
                    <a:cubicBezTo>
                      <a:pt x="1309" y="171"/>
                      <a:pt x="1311" y="176"/>
                      <a:pt x="1308" y="180"/>
                    </a:cubicBezTo>
                    <a:close/>
                    <a:moveTo>
                      <a:pt x="1213" y="346"/>
                    </a:moveTo>
                    <a:lnTo>
                      <a:pt x="1158" y="444"/>
                    </a:lnTo>
                    <a:cubicBezTo>
                      <a:pt x="1155" y="447"/>
                      <a:pt x="1150" y="449"/>
                      <a:pt x="1147" y="447"/>
                    </a:cubicBezTo>
                    <a:cubicBezTo>
                      <a:pt x="1143" y="444"/>
                      <a:pt x="1141" y="440"/>
                      <a:pt x="1144" y="436"/>
                    </a:cubicBezTo>
                    <a:lnTo>
                      <a:pt x="1199" y="338"/>
                    </a:lnTo>
                    <a:cubicBezTo>
                      <a:pt x="1201" y="335"/>
                      <a:pt x="1206" y="333"/>
                      <a:pt x="1210" y="335"/>
                    </a:cubicBezTo>
                    <a:cubicBezTo>
                      <a:pt x="1214" y="338"/>
                      <a:pt x="1215" y="343"/>
                      <a:pt x="1213" y="346"/>
                    </a:cubicBezTo>
                    <a:close/>
                    <a:moveTo>
                      <a:pt x="1118" y="513"/>
                    </a:moveTo>
                    <a:lnTo>
                      <a:pt x="1062" y="610"/>
                    </a:lnTo>
                    <a:cubicBezTo>
                      <a:pt x="1060" y="614"/>
                      <a:pt x="1055" y="615"/>
                      <a:pt x="1051" y="613"/>
                    </a:cubicBezTo>
                    <a:cubicBezTo>
                      <a:pt x="1047" y="611"/>
                      <a:pt x="1046" y="606"/>
                      <a:pt x="1048" y="602"/>
                    </a:cubicBezTo>
                    <a:lnTo>
                      <a:pt x="1104" y="505"/>
                    </a:lnTo>
                    <a:cubicBezTo>
                      <a:pt x="1106" y="501"/>
                      <a:pt x="1111" y="500"/>
                      <a:pt x="1115" y="502"/>
                    </a:cubicBezTo>
                    <a:cubicBezTo>
                      <a:pt x="1119" y="504"/>
                      <a:pt x="1120" y="509"/>
                      <a:pt x="1118" y="513"/>
                    </a:cubicBezTo>
                    <a:close/>
                    <a:moveTo>
                      <a:pt x="1023" y="680"/>
                    </a:moveTo>
                    <a:lnTo>
                      <a:pt x="967" y="777"/>
                    </a:lnTo>
                    <a:cubicBezTo>
                      <a:pt x="965" y="781"/>
                      <a:pt x="960" y="782"/>
                      <a:pt x="956" y="780"/>
                    </a:cubicBezTo>
                    <a:cubicBezTo>
                      <a:pt x="952" y="778"/>
                      <a:pt x="951" y="773"/>
                      <a:pt x="953" y="769"/>
                    </a:cubicBezTo>
                    <a:lnTo>
                      <a:pt x="1009" y="672"/>
                    </a:lnTo>
                    <a:cubicBezTo>
                      <a:pt x="1011" y="668"/>
                      <a:pt x="1016" y="667"/>
                      <a:pt x="1020" y="669"/>
                    </a:cubicBezTo>
                    <a:cubicBezTo>
                      <a:pt x="1023" y="671"/>
                      <a:pt x="1025" y="676"/>
                      <a:pt x="1023" y="680"/>
                    </a:cubicBezTo>
                    <a:close/>
                    <a:moveTo>
                      <a:pt x="927" y="846"/>
                    </a:moveTo>
                    <a:lnTo>
                      <a:pt x="872" y="944"/>
                    </a:lnTo>
                    <a:cubicBezTo>
                      <a:pt x="870" y="948"/>
                      <a:pt x="865" y="949"/>
                      <a:pt x="861" y="947"/>
                    </a:cubicBezTo>
                    <a:cubicBezTo>
                      <a:pt x="857" y="945"/>
                      <a:pt x="856" y="940"/>
                      <a:pt x="858" y="936"/>
                    </a:cubicBezTo>
                    <a:lnTo>
                      <a:pt x="913" y="839"/>
                    </a:lnTo>
                    <a:cubicBezTo>
                      <a:pt x="916" y="835"/>
                      <a:pt x="920" y="833"/>
                      <a:pt x="924" y="836"/>
                    </a:cubicBezTo>
                    <a:cubicBezTo>
                      <a:pt x="928" y="838"/>
                      <a:pt x="929" y="843"/>
                      <a:pt x="927" y="846"/>
                    </a:cubicBezTo>
                    <a:close/>
                    <a:moveTo>
                      <a:pt x="832" y="1013"/>
                    </a:moveTo>
                    <a:lnTo>
                      <a:pt x="776" y="1110"/>
                    </a:lnTo>
                    <a:cubicBezTo>
                      <a:pt x="774" y="1114"/>
                      <a:pt x="769" y="1116"/>
                      <a:pt x="766" y="1113"/>
                    </a:cubicBezTo>
                    <a:cubicBezTo>
                      <a:pt x="762" y="1111"/>
                      <a:pt x="760" y="1106"/>
                      <a:pt x="763" y="1102"/>
                    </a:cubicBezTo>
                    <a:lnTo>
                      <a:pt x="818" y="1005"/>
                    </a:lnTo>
                    <a:cubicBezTo>
                      <a:pt x="820" y="1001"/>
                      <a:pt x="825" y="1000"/>
                      <a:pt x="829" y="1002"/>
                    </a:cubicBezTo>
                    <a:cubicBezTo>
                      <a:pt x="833" y="1004"/>
                      <a:pt x="834" y="1009"/>
                      <a:pt x="832" y="1013"/>
                    </a:cubicBezTo>
                    <a:close/>
                    <a:moveTo>
                      <a:pt x="737" y="1180"/>
                    </a:moveTo>
                    <a:lnTo>
                      <a:pt x="681" y="1277"/>
                    </a:lnTo>
                    <a:cubicBezTo>
                      <a:pt x="679" y="1281"/>
                      <a:pt x="674" y="1282"/>
                      <a:pt x="670" y="1280"/>
                    </a:cubicBezTo>
                    <a:cubicBezTo>
                      <a:pt x="666" y="1278"/>
                      <a:pt x="665" y="1273"/>
                      <a:pt x="667" y="1269"/>
                    </a:cubicBezTo>
                    <a:lnTo>
                      <a:pt x="723" y="1172"/>
                    </a:lnTo>
                    <a:cubicBezTo>
                      <a:pt x="725" y="1168"/>
                      <a:pt x="730" y="1167"/>
                      <a:pt x="734" y="1169"/>
                    </a:cubicBezTo>
                    <a:cubicBezTo>
                      <a:pt x="738" y="1171"/>
                      <a:pt x="739" y="1176"/>
                      <a:pt x="737" y="1180"/>
                    </a:cubicBezTo>
                    <a:close/>
                    <a:moveTo>
                      <a:pt x="642" y="1347"/>
                    </a:moveTo>
                    <a:lnTo>
                      <a:pt x="586" y="1444"/>
                    </a:lnTo>
                    <a:cubicBezTo>
                      <a:pt x="584" y="1448"/>
                      <a:pt x="579" y="1449"/>
                      <a:pt x="575" y="1447"/>
                    </a:cubicBezTo>
                    <a:cubicBezTo>
                      <a:pt x="571" y="1445"/>
                      <a:pt x="570" y="1440"/>
                      <a:pt x="572" y="1436"/>
                    </a:cubicBezTo>
                    <a:lnTo>
                      <a:pt x="628" y="1339"/>
                    </a:lnTo>
                    <a:cubicBezTo>
                      <a:pt x="630" y="1335"/>
                      <a:pt x="635" y="1333"/>
                      <a:pt x="639" y="1336"/>
                    </a:cubicBezTo>
                    <a:cubicBezTo>
                      <a:pt x="642" y="1338"/>
                      <a:pt x="644" y="1343"/>
                      <a:pt x="642" y="1347"/>
                    </a:cubicBezTo>
                    <a:close/>
                    <a:moveTo>
                      <a:pt x="546" y="1513"/>
                    </a:moveTo>
                    <a:lnTo>
                      <a:pt x="491" y="1611"/>
                    </a:lnTo>
                    <a:cubicBezTo>
                      <a:pt x="488" y="1614"/>
                      <a:pt x="484" y="1616"/>
                      <a:pt x="480" y="1614"/>
                    </a:cubicBezTo>
                    <a:cubicBezTo>
                      <a:pt x="476" y="1611"/>
                      <a:pt x="475" y="1606"/>
                      <a:pt x="477" y="1603"/>
                    </a:cubicBezTo>
                    <a:lnTo>
                      <a:pt x="532" y="1505"/>
                    </a:lnTo>
                    <a:cubicBezTo>
                      <a:pt x="535" y="1502"/>
                      <a:pt x="539" y="1500"/>
                      <a:pt x="543" y="1502"/>
                    </a:cubicBezTo>
                    <a:cubicBezTo>
                      <a:pt x="547" y="1505"/>
                      <a:pt x="548" y="1509"/>
                      <a:pt x="546" y="1513"/>
                    </a:cubicBezTo>
                    <a:close/>
                    <a:moveTo>
                      <a:pt x="451" y="1680"/>
                    </a:moveTo>
                    <a:lnTo>
                      <a:pt x="395" y="1777"/>
                    </a:lnTo>
                    <a:cubicBezTo>
                      <a:pt x="393" y="1781"/>
                      <a:pt x="388" y="1782"/>
                      <a:pt x="385" y="1780"/>
                    </a:cubicBezTo>
                    <a:cubicBezTo>
                      <a:pt x="381" y="1778"/>
                      <a:pt x="379" y="1773"/>
                      <a:pt x="382" y="1769"/>
                    </a:cubicBezTo>
                    <a:lnTo>
                      <a:pt x="437" y="1672"/>
                    </a:lnTo>
                    <a:cubicBezTo>
                      <a:pt x="439" y="1668"/>
                      <a:pt x="444" y="1667"/>
                      <a:pt x="448" y="1669"/>
                    </a:cubicBezTo>
                    <a:cubicBezTo>
                      <a:pt x="452" y="1671"/>
                      <a:pt x="453" y="1676"/>
                      <a:pt x="451" y="1680"/>
                    </a:cubicBezTo>
                    <a:close/>
                    <a:moveTo>
                      <a:pt x="356" y="1847"/>
                    </a:moveTo>
                    <a:lnTo>
                      <a:pt x="300" y="1944"/>
                    </a:lnTo>
                    <a:cubicBezTo>
                      <a:pt x="298" y="1948"/>
                      <a:pt x="293" y="1949"/>
                      <a:pt x="289" y="1947"/>
                    </a:cubicBezTo>
                    <a:cubicBezTo>
                      <a:pt x="285" y="1945"/>
                      <a:pt x="284" y="1940"/>
                      <a:pt x="286" y="1936"/>
                    </a:cubicBezTo>
                    <a:lnTo>
                      <a:pt x="342" y="1839"/>
                    </a:lnTo>
                    <a:cubicBezTo>
                      <a:pt x="344" y="1835"/>
                      <a:pt x="349" y="1834"/>
                      <a:pt x="353" y="1836"/>
                    </a:cubicBezTo>
                    <a:cubicBezTo>
                      <a:pt x="357" y="1838"/>
                      <a:pt x="358" y="1843"/>
                      <a:pt x="356" y="1847"/>
                    </a:cubicBezTo>
                    <a:close/>
                    <a:moveTo>
                      <a:pt x="260" y="2013"/>
                    </a:moveTo>
                    <a:lnTo>
                      <a:pt x="205" y="2111"/>
                    </a:lnTo>
                    <a:cubicBezTo>
                      <a:pt x="203" y="2114"/>
                      <a:pt x="198" y="2116"/>
                      <a:pt x="194" y="2114"/>
                    </a:cubicBezTo>
                    <a:cubicBezTo>
                      <a:pt x="190" y="2111"/>
                      <a:pt x="189" y="2107"/>
                      <a:pt x="191" y="2103"/>
                    </a:cubicBezTo>
                    <a:lnTo>
                      <a:pt x="247" y="2005"/>
                    </a:lnTo>
                    <a:cubicBezTo>
                      <a:pt x="249" y="2002"/>
                      <a:pt x="254" y="2000"/>
                      <a:pt x="258" y="2002"/>
                    </a:cubicBezTo>
                    <a:cubicBezTo>
                      <a:pt x="261" y="2005"/>
                      <a:pt x="263" y="2010"/>
                      <a:pt x="260" y="2013"/>
                    </a:cubicBezTo>
                    <a:close/>
                    <a:moveTo>
                      <a:pt x="165" y="2180"/>
                    </a:moveTo>
                    <a:lnTo>
                      <a:pt x="110" y="2277"/>
                    </a:lnTo>
                    <a:cubicBezTo>
                      <a:pt x="107" y="2281"/>
                      <a:pt x="103" y="2283"/>
                      <a:pt x="99" y="2280"/>
                    </a:cubicBezTo>
                    <a:cubicBezTo>
                      <a:pt x="95" y="2278"/>
                      <a:pt x="94" y="2273"/>
                      <a:pt x="96" y="2269"/>
                    </a:cubicBezTo>
                    <a:lnTo>
                      <a:pt x="151" y="2172"/>
                    </a:lnTo>
                    <a:cubicBezTo>
                      <a:pt x="154" y="2168"/>
                      <a:pt x="158" y="2167"/>
                      <a:pt x="162" y="2169"/>
                    </a:cubicBezTo>
                    <a:cubicBezTo>
                      <a:pt x="166" y="2171"/>
                      <a:pt x="167" y="2176"/>
                      <a:pt x="165" y="2180"/>
                    </a:cubicBezTo>
                    <a:close/>
                    <a:moveTo>
                      <a:pt x="70" y="2347"/>
                    </a:moveTo>
                    <a:lnTo>
                      <a:pt x="16" y="2441"/>
                    </a:lnTo>
                    <a:cubicBezTo>
                      <a:pt x="14" y="2444"/>
                      <a:pt x="9" y="2446"/>
                      <a:pt x="5" y="2444"/>
                    </a:cubicBezTo>
                    <a:cubicBezTo>
                      <a:pt x="2" y="2441"/>
                      <a:pt x="0" y="2436"/>
                      <a:pt x="3" y="2433"/>
                    </a:cubicBezTo>
                    <a:lnTo>
                      <a:pt x="56" y="2339"/>
                    </a:lnTo>
                    <a:cubicBezTo>
                      <a:pt x="58" y="2335"/>
                      <a:pt x="63" y="2334"/>
                      <a:pt x="67" y="2336"/>
                    </a:cubicBezTo>
                    <a:cubicBezTo>
                      <a:pt x="71" y="2338"/>
                      <a:pt x="72" y="2343"/>
                      <a:pt x="70" y="2347"/>
                    </a:cubicBezTo>
                    <a:close/>
                  </a:path>
                </a:pathLst>
              </a:custGeom>
              <a:solidFill>
                <a:srgbClr val="000000"/>
              </a:solidFill>
              <a:ln w="7938">
                <a:solidFill>
                  <a:srgbClr val="000000"/>
                </a:solidFill>
                <a:bevel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31"/>
              <p:cNvSpPr>
                <a:spLocks noEditPoints="1"/>
              </p:cNvSpPr>
              <p:nvPr/>
            </p:nvSpPr>
            <p:spPr bwMode="auto">
              <a:xfrm>
                <a:off x="3890" y="2473"/>
                <a:ext cx="420" cy="732"/>
              </a:xfrm>
              <a:custGeom>
                <a:avLst/>
                <a:gdLst>
                  <a:gd name="T0" fmla="*/ 0 w 1405"/>
                  <a:gd name="T1" fmla="*/ 0 h 2446"/>
                  <a:gd name="T2" fmla="*/ 0 w 1405"/>
                  <a:gd name="T3" fmla="*/ 0 h 2446"/>
                  <a:gd name="T4" fmla="*/ 0 w 1405"/>
                  <a:gd name="T5" fmla="*/ 0 h 2446"/>
                  <a:gd name="T6" fmla="*/ 0 w 1405"/>
                  <a:gd name="T7" fmla="*/ 0 h 2446"/>
                  <a:gd name="T8" fmla="*/ 0 w 1405"/>
                  <a:gd name="T9" fmla="*/ 0 h 2446"/>
                  <a:gd name="T10" fmla="*/ 0 w 1405"/>
                  <a:gd name="T11" fmla="*/ 0 h 2446"/>
                  <a:gd name="T12" fmla="*/ 0 w 1405"/>
                  <a:gd name="T13" fmla="*/ 0 h 2446"/>
                  <a:gd name="T14" fmla="*/ 0 w 1405"/>
                  <a:gd name="T15" fmla="*/ 0 h 2446"/>
                  <a:gd name="T16" fmla="*/ 0 w 1405"/>
                  <a:gd name="T17" fmla="*/ 0 h 2446"/>
                  <a:gd name="T18" fmla="*/ 0 w 1405"/>
                  <a:gd name="T19" fmla="*/ 0 h 2446"/>
                  <a:gd name="T20" fmla="*/ 0 w 1405"/>
                  <a:gd name="T21" fmla="*/ 0 h 2446"/>
                  <a:gd name="T22" fmla="*/ 0 w 1405"/>
                  <a:gd name="T23" fmla="*/ 0 h 2446"/>
                  <a:gd name="T24" fmla="*/ 0 w 1405"/>
                  <a:gd name="T25" fmla="*/ 0 h 2446"/>
                  <a:gd name="T26" fmla="*/ 0 w 1405"/>
                  <a:gd name="T27" fmla="*/ 0 h 2446"/>
                  <a:gd name="T28" fmla="*/ 0 w 1405"/>
                  <a:gd name="T29" fmla="*/ 0 h 2446"/>
                  <a:gd name="T30" fmla="*/ 0 w 1405"/>
                  <a:gd name="T31" fmla="*/ 0 h 2446"/>
                  <a:gd name="T32" fmla="*/ 0 w 1405"/>
                  <a:gd name="T33" fmla="*/ 0 h 2446"/>
                  <a:gd name="T34" fmla="*/ 0 w 1405"/>
                  <a:gd name="T35" fmla="*/ 0 h 2446"/>
                  <a:gd name="T36" fmla="*/ 0 w 1405"/>
                  <a:gd name="T37" fmla="*/ 0 h 2446"/>
                  <a:gd name="T38" fmla="*/ 0 w 1405"/>
                  <a:gd name="T39" fmla="*/ 0 h 2446"/>
                  <a:gd name="T40" fmla="*/ 0 w 1405"/>
                  <a:gd name="T41" fmla="*/ 0 h 2446"/>
                  <a:gd name="T42" fmla="*/ 0 w 1405"/>
                  <a:gd name="T43" fmla="*/ 0 h 2446"/>
                  <a:gd name="T44" fmla="*/ 0 w 1405"/>
                  <a:gd name="T45" fmla="*/ 0 h 2446"/>
                  <a:gd name="T46" fmla="*/ 0 w 1405"/>
                  <a:gd name="T47" fmla="*/ 0 h 2446"/>
                  <a:gd name="T48" fmla="*/ 0 w 1405"/>
                  <a:gd name="T49" fmla="*/ 0 h 2446"/>
                  <a:gd name="T50" fmla="*/ 0 w 1405"/>
                  <a:gd name="T51" fmla="*/ 0 h 2446"/>
                  <a:gd name="T52" fmla="*/ 0 w 1405"/>
                  <a:gd name="T53" fmla="*/ 0 h 2446"/>
                  <a:gd name="T54" fmla="*/ 0 w 1405"/>
                  <a:gd name="T55" fmla="*/ 0 h 2446"/>
                  <a:gd name="T56" fmla="*/ 0 w 1405"/>
                  <a:gd name="T57" fmla="*/ 0 h 2446"/>
                  <a:gd name="T58" fmla="*/ 0 w 1405"/>
                  <a:gd name="T59" fmla="*/ 0 h 2446"/>
                  <a:gd name="T60" fmla="*/ 0 w 1405"/>
                  <a:gd name="T61" fmla="*/ 0 h 2446"/>
                  <a:gd name="T62" fmla="*/ 0 w 1405"/>
                  <a:gd name="T63" fmla="*/ 0 h 2446"/>
                  <a:gd name="T64" fmla="*/ 0 w 1405"/>
                  <a:gd name="T65" fmla="*/ 0 h 2446"/>
                  <a:gd name="T66" fmla="*/ 0 w 1405"/>
                  <a:gd name="T67" fmla="*/ 0 h 2446"/>
                  <a:gd name="T68" fmla="*/ 0 w 1405"/>
                  <a:gd name="T69" fmla="*/ 0 h 2446"/>
                  <a:gd name="T70" fmla="*/ 0 w 1405"/>
                  <a:gd name="T71" fmla="*/ 0 h 2446"/>
                  <a:gd name="T72" fmla="*/ 0 w 1405"/>
                  <a:gd name="T73" fmla="*/ 0 h 2446"/>
                  <a:gd name="T74" fmla="*/ 0 w 1405"/>
                  <a:gd name="T75" fmla="*/ 0 h 2446"/>
                  <a:gd name="T76" fmla="*/ 0 w 1405"/>
                  <a:gd name="T77" fmla="*/ 0 h 2446"/>
                  <a:gd name="T78" fmla="*/ 0 w 1405"/>
                  <a:gd name="T79" fmla="*/ 0 h 2446"/>
                  <a:gd name="T80" fmla="*/ 0 w 1405"/>
                  <a:gd name="T81" fmla="*/ 0 h 2446"/>
                  <a:gd name="T82" fmla="*/ 0 w 1405"/>
                  <a:gd name="T83" fmla="*/ 0 h 2446"/>
                  <a:gd name="T84" fmla="*/ 0 w 1405"/>
                  <a:gd name="T85" fmla="*/ 0 h 2446"/>
                  <a:gd name="T86" fmla="*/ 0 w 1405"/>
                  <a:gd name="T87" fmla="*/ 0 h 2446"/>
                  <a:gd name="T88" fmla="*/ 0 w 1405"/>
                  <a:gd name="T89" fmla="*/ 0 h 2446"/>
                  <a:gd name="T90" fmla="*/ 0 w 1405"/>
                  <a:gd name="T91" fmla="*/ 0 h 2446"/>
                  <a:gd name="T92" fmla="*/ 0 w 1405"/>
                  <a:gd name="T93" fmla="*/ 0 h 2446"/>
                  <a:gd name="T94" fmla="*/ 0 w 1405"/>
                  <a:gd name="T95" fmla="*/ 0 h 2446"/>
                  <a:gd name="T96" fmla="*/ 0 w 1405"/>
                  <a:gd name="T97" fmla="*/ 0 h 2446"/>
                  <a:gd name="T98" fmla="*/ 0 w 1405"/>
                  <a:gd name="T99" fmla="*/ 0 h 2446"/>
                  <a:gd name="T100" fmla="*/ 0 w 1405"/>
                  <a:gd name="T101" fmla="*/ 0 h 2446"/>
                  <a:gd name="T102" fmla="*/ 0 w 1405"/>
                  <a:gd name="T103" fmla="*/ 0 h 244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1405"/>
                  <a:gd name="T157" fmla="*/ 0 h 2446"/>
                  <a:gd name="T158" fmla="*/ 1405 w 1405"/>
                  <a:gd name="T159" fmla="*/ 2446 h 244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1405" h="2446">
                    <a:moveTo>
                      <a:pt x="16" y="5"/>
                    </a:moveTo>
                    <a:lnTo>
                      <a:pt x="71" y="102"/>
                    </a:lnTo>
                    <a:cubicBezTo>
                      <a:pt x="73" y="106"/>
                      <a:pt x="72" y="111"/>
                      <a:pt x="68" y="113"/>
                    </a:cubicBezTo>
                    <a:cubicBezTo>
                      <a:pt x="64" y="115"/>
                      <a:pt x="59" y="114"/>
                      <a:pt x="57" y="110"/>
                    </a:cubicBezTo>
                    <a:lnTo>
                      <a:pt x="2" y="13"/>
                    </a:lnTo>
                    <a:cubicBezTo>
                      <a:pt x="0" y="9"/>
                      <a:pt x="1" y="4"/>
                      <a:pt x="5" y="2"/>
                    </a:cubicBezTo>
                    <a:cubicBezTo>
                      <a:pt x="9" y="0"/>
                      <a:pt x="13" y="1"/>
                      <a:pt x="16" y="5"/>
                    </a:cubicBezTo>
                    <a:close/>
                    <a:moveTo>
                      <a:pt x="111" y="172"/>
                    </a:moveTo>
                    <a:lnTo>
                      <a:pt x="166" y="269"/>
                    </a:lnTo>
                    <a:cubicBezTo>
                      <a:pt x="169" y="273"/>
                      <a:pt x="167" y="278"/>
                      <a:pt x="163" y="280"/>
                    </a:cubicBezTo>
                    <a:cubicBezTo>
                      <a:pt x="160" y="282"/>
                      <a:pt x="155" y="281"/>
                      <a:pt x="153" y="277"/>
                    </a:cubicBezTo>
                    <a:lnTo>
                      <a:pt x="97" y="180"/>
                    </a:lnTo>
                    <a:cubicBezTo>
                      <a:pt x="95" y="176"/>
                      <a:pt x="96" y="171"/>
                      <a:pt x="100" y="169"/>
                    </a:cubicBezTo>
                    <a:cubicBezTo>
                      <a:pt x="104" y="167"/>
                      <a:pt x="109" y="168"/>
                      <a:pt x="111" y="172"/>
                    </a:cubicBezTo>
                    <a:close/>
                    <a:moveTo>
                      <a:pt x="206" y="338"/>
                    </a:moveTo>
                    <a:lnTo>
                      <a:pt x="262" y="436"/>
                    </a:lnTo>
                    <a:cubicBezTo>
                      <a:pt x="264" y="440"/>
                      <a:pt x="263" y="444"/>
                      <a:pt x="259" y="447"/>
                    </a:cubicBezTo>
                    <a:cubicBezTo>
                      <a:pt x="255" y="449"/>
                      <a:pt x="250" y="447"/>
                      <a:pt x="248" y="444"/>
                    </a:cubicBezTo>
                    <a:lnTo>
                      <a:pt x="192" y="346"/>
                    </a:lnTo>
                    <a:cubicBezTo>
                      <a:pt x="190" y="343"/>
                      <a:pt x="191" y="338"/>
                      <a:pt x="195" y="335"/>
                    </a:cubicBezTo>
                    <a:cubicBezTo>
                      <a:pt x="199" y="333"/>
                      <a:pt x="204" y="335"/>
                      <a:pt x="206" y="338"/>
                    </a:cubicBezTo>
                    <a:close/>
                    <a:moveTo>
                      <a:pt x="301" y="505"/>
                    </a:moveTo>
                    <a:lnTo>
                      <a:pt x="357" y="602"/>
                    </a:lnTo>
                    <a:cubicBezTo>
                      <a:pt x="359" y="606"/>
                      <a:pt x="358" y="611"/>
                      <a:pt x="354" y="613"/>
                    </a:cubicBezTo>
                    <a:cubicBezTo>
                      <a:pt x="350" y="615"/>
                      <a:pt x="345" y="614"/>
                      <a:pt x="343" y="610"/>
                    </a:cubicBezTo>
                    <a:lnTo>
                      <a:pt x="287" y="513"/>
                    </a:lnTo>
                    <a:cubicBezTo>
                      <a:pt x="285" y="509"/>
                      <a:pt x="287" y="504"/>
                      <a:pt x="290" y="502"/>
                    </a:cubicBezTo>
                    <a:cubicBezTo>
                      <a:pt x="294" y="500"/>
                      <a:pt x="299" y="501"/>
                      <a:pt x="301" y="505"/>
                    </a:cubicBezTo>
                    <a:close/>
                    <a:moveTo>
                      <a:pt x="397" y="672"/>
                    </a:moveTo>
                    <a:lnTo>
                      <a:pt x="452" y="769"/>
                    </a:lnTo>
                    <a:cubicBezTo>
                      <a:pt x="454" y="773"/>
                      <a:pt x="453" y="778"/>
                      <a:pt x="449" y="780"/>
                    </a:cubicBezTo>
                    <a:cubicBezTo>
                      <a:pt x="445" y="782"/>
                      <a:pt x="440" y="781"/>
                      <a:pt x="438" y="777"/>
                    </a:cubicBezTo>
                    <a:lnTo>
                      <a:pt x="383" y="680"/>
                    </a:lnTo>
                    <a:cubicBezTo>
                      <a:pt x="381" y="676"/>
                      <a:pt x="382" y="671"/>
                      <a:pt x="386" y="669"/>
                    </a:cubicBezTo>
                    <a:cubicBezTo>
                      <a:pt x="390" y="667"/>
                      <a:pt x="394" y="668"/>
                      <a:pt x="397" y="672"/>
                    </a:cubicBezTo>
                    <a:close/>
                    <a:moveTo>
                      <a:pt x="492" y="839"/>
                    </a:moveTo>
                    <a:lnTo>
                      <a:pt x="547" y="936"/>
                    </a:lnTo>
                    <a:cubicBezTo>
                      <a:pt x="550" y="940"/>
                      <a:pt x="548" y="945"/>
                      <a:pt x="544" y="947"/>
                    </a:cubicBezTo>
                    <a:cubicBezTo>
                      <a:pt x="541" y="949"/>
                      <a:pt x="536" y="948"/>
                      <a:pt x="534" y="944"/>
                    </a:cubicBezTo>
                    <a:lnTo>
                      <a:pt x="478" y="846"/>
                    </a:lnTo>
                    <a:cubicBezTo>
                      <a:pt x="476" y="843"/>
                      <a:pt x="477" y="838"/>
                      <a:pt x="481" y="836"/>
                    </a:cubicBezTo>
                    <a:cubicBezTo>
                      <a:pt x="485" y="833"/>
                      <a:pt x="490" y="835"/>
                      <a:pt x="492" y="839"/>
                    </a:cubicBezTo>
                    <a:close/>
                    <a:moveTo>
                      <a:pt x="587" y="1005"/>
                    </a:moveTo>
                    <a:lnTo>
                      <a:pt x="643" y="1102"/>
                    </a:lnTo>
                    <a:cubicBezTo>
                      <a:pt x="645" y="1106"/>
                      <a:pt x="644" y="1111"/>
                      <a:pt x="640" y="1113"/>
                    </a:cubicBezTo>
                    <a:cubicBezTo>
                      <a:pt x="636" y="1116"/>
                      <a:pt x="631" y="1114"/>
                      <a:pt x="629" y="1110"/>
                    </a:cubicBezTo>
                    <a:lnTo>
                      <a:pt x="573" y="1013"/>
                    </a:lnTo>
                    <a:cubicBezTo>
                      <a:pt x="571" y="1009"/>
                      <a:pt x="572" y="1004"/>
                      <a:pt x="576" y="1002"/>
                    </a:cubicBezTo>
                    <a:cubicBezTo>
                      <a:pt x="580" y="1000"/>
                      <a:pt x="585" y="1001"/>
                      <a:pt x="587" y="1005"/>
                    </a:cubicBezTo>
                    <a:close/>
                    <a:moveTo>
                      <a:pt x="682" y="1172"/>
                    </a:moveTo>
                    <a:lnTo>
                      <a:pt x="738" y="1269"/>
                    </a:lnTo>
                    <a:cubicBezTo>
                      <a:pt x="740" y="1273"/>
                      <a:pt x="739" y="1278"/>
                      <a:pt x="735" y="1280"/>
                    </a:cubicBezTo>
                    <a:cubicBezTo>
                      <a:pt x="731" y="1282"/>
                      <a:pt x="726" y="1281"/>
                      <a:pt x="724" y="1277"/>
                    </a:cubicBezTo>
                    <a:lnTo>
                      <a:pt x="669" y="1180"/>
                    </a:lnTo>
                    <a:cubicBezTo>
                      <a:pt x="666" y="1176"/>
                      <a:pt x="668" y="1171"/>
                      <a:pt x="671" y="1169"/>
                    </a:cubicBezTo>
                    <a:cubicBezTo>
                      <a:pt x="675" y="1167"/>
                      <a:pt x="680" y="1168"/>
                      <a:pt x="682" y="1172"/>
                    </a:cubicBezTo>
                    <a:close/>
                    <a:moveTo>
                      <a:pt x="778" y="1339"/>
                    </a:moveTo>
                    <a:lnTo>
                      <a:pt x="833" y="1436"/>
                    </a:lnTo>
                    <a:cubicBezTo>
                      <a:pt x="835" y="1440"/>
                      <a:pt x="834" y="1445"/>
                      <a:pt x="830" y="1447"/>
                    </a:cubicBezTo>
                    <a:cubicBezTo>
                      <a:pt x="826" y="1449"/>
                      <a:pt x="822" y="1448"/>
                      <a:pt x="819" y="1444"/>
                    </a:cubicBezTo>
                    <a:lnTo>
                      <a:pt x="764" y="1347"/>
                    </a:lnTo>
                    <a:cubicBezTo>
                      <a:pt x="762" y="1343"/>
                      <a:pt x="763" y="1338"/>
                      <a:pt x="767" y="1336"/>
                    </a:cubicBezTo>
                    <a:cubicBezTo>
                      <a:pt x="771" y="1333"/>
                      <a:pt x="775" y="1335"/>
                      <a:pt x="778" y="1339"/>
                    </a:cubicBezTo>
                    <a:close/>
                    <a:moveTo>
                      <a:pt x="873" y="1505"/>
                    </a:moveTo>
                    <a:lnTo>
                      <a:pt x="928" y="1603"/>
                    </a:lnTo>
                    <a:cubicBezTo>
                      <a:pt x="931" y="1606"/>
                      <a:pt x="929" y="1611"/>
                      <a:pt x="926" y="1614"/>
                    </a:cubicBezTo>
                    <a:cubicBezTo>
                      <a:pt x="922" y="1616"/>
                      <a:pt x="917" y="1614"/>
                      <a:pt x="915" y="1611"/>
                    </a:cubicBezTo>
                    <a:lnTo>
                      <a:pt x="859" y="1513"/>
                    </a:lnTo>
                    <a:cubicBezTo>
                      <a:pt x="857" y="1509"/>
                      <a:pt x="858" y="1505"/>
                      <a:pt x="862" y="1502"/>
                    </a:cubicBezTo>
                    <a:cubicBezTo>
                      <a:pt x="866" y="1500"/>
                      <a:pt x="871" y="1502"/>
                      <a:pt x="873" y="1505"/>
                    </a:cubicBezTo>
                    <a:close/>
                    <a:moveTo>
                      <a:pt x="968" y="1672"/>
                    </a:moveTo>
                    <a:lnTo>
                      <a:pt x="1024" y="1769"/>
                    </a:lnTo>
                    <a:cubicBezTo>
                      <a:pt x="1026" y="1773"/>
                      <a:pt x="1025" y="1778"/>
                      <a:pt x="1021" y="1780"/>
                    </a:cubicBezTo>
                    <a:cubicBezTo>
                      <a:pt x="1017" y="1782"/>
                      <a:pt x="1012" y="1781"/>
                      <a:pt x="1010" y="1777"/>
                    </a:cubicBezTo>
                    <a:lnTo>
                      <a:pt x="954" y="1680"/>
                    </a:lnTo>
                    <a:cubicBezTo>
                      <a:pt x="952" y="1676"/>
                      <a:pt x="953" y="1671"/>
                      <a:pt x="957" y="1669"/>
                    </a:cubicBezTo>
                    <a:cubicBezTo>
                      <a:pt x="961" y="1667"/>
                      <a:pt x="966" y="1668"/>
                      <a:pt x="968" y="1672"/>
                    </a:cubicBezTo>
                    <a:close/>
                    <a:moveTo>
                      <a:pt x="1063" y="1839"/>
                    </a:moveTo>
                    <a:lnTo>
                      <a:pt x="1119" y="1936"/>
                    </a:lnTo>
                    <a:cubicBezTo>
                      <a:pt x="1121" y="1940"/>
                      <a:pt x="1120" y="1945"/>
                      <a:pt x="1116" y="1947"/>
                    </a:cubicBezTo>
                    <a:cubicBezTo>
                      <a:pt x="1112" y="1949"/>
                      <a:pt x="1107" y="1948"/>
                      <a:pt x="1105" y="1944"/>
                    </a:cubicBezTo>
                    <a:lnTo>
                      <a:pt x="1050" y="1847"/>
                    </a:lnTo>
                    <a:cubicBezTo>
                      <a:pt x="1047" y="1843"/>
                      <a:pt x="1049" y="1838"/>
                      <a:pt x="1053" y="1836"/>
                    </a:cubicBezTo>
                    <a:cubicBezTo>
                      <a:pt x="1056" y="1834"/>
                      <a:pt x="1061" y="1835"/>
                      <a:pt x="1063" y="1839"/>
                    </a:cubicBezTo>
                    <a:close/>
                    <a:moveTo>
                      <a:pt x="1159" y="2005"/>
                    </a:moveTo>
                    <a:lnTo>
                      <a:pt x="1214" y="2103"/>
                    </a:lnTo>
                    <a:cubicBezTo>
                      <a:pt x="1216" y="2107"/>
                      <a:pt x="1215" y="2111"/>
                      <a:pt x="1211" y="2114"/>
                    </a:cubicBezTo>
                    <a:cubicBezTo>
                      <a:pt x="1207" y="2116"/>
                      <a:pt x="1203" y="2114"/>
                      <a:pt x="1200" y="2111"/>
                    </a:cubicBezTo>
                    <a:lnTo>
                      <a:pt x="1145" y="2013"/>
                    </a:lnTo>
                    <a:cubicBezTo>
                      <a:pt x="1143" y="2010"/>
                      <a:pt x="1144" y="2005"/>
                      <a:pt x="1148" y="2002"/>
                    </a:cubicBezTo>
                    <a:cubicBezTo>
                      <a:pt x="1152" y="2000"/>
                      <a:pt x="1156" y="2002"/>
                      <a:pt x="1159" y="2005"/>
                    </a:cubicBezTo>
                    <a:close/>
                    <a:moveTo>
                      <a:pt x="1254" y="2172"/>
                    </a:moveTo>
                    <a:lnTo>
                      <a:pt x="1310" y="2269"/>
                    </a:lnTo>
                    <a:cubicBezTo>
                      <a:pt x="1312" y="2273"/>
                      <a:pt x="1310" y="2278"/>
                      <a:pt x="1307" y="2280"/>
                    </a:cubicBezTo>
                    <a:cubicBezTo>
                      <a:pt x="1303" y="2283"/>
                      <a:pt x="1298" y="2281"/>
                      <a:pt x="1296" y="2277"/>
                    </a:cubicBezTo>
                    <a:lnTo>
                      <a:pt x="1240" y="2180"/>
                    </a:lnTo>
                    <a:cubicBezTo>
                      <a:pt x="1238" y="2176"/>
                      <a:pt x="1239" y="2171"/>
                      <a:pt x="1243" y="2169"/>
                    </a:cubicBezTo>
                    <a:cubicBezTo>
                      <a:pt x="1247" y="2167"/>
                      <a:pt x="1252" y="2168"/>
                      <a:pt x="1254" y="2172"/>
                    </a:cubicBezTo>
                    <a:close/>
                    <a:moveTo>
                      <a:pt x="1349" y="2339"/>
                    </a:moveTo>
                    <a:lnTo>
                      <a:pt x="1403" y="2433"/>
                    </a:lnTo>
                    <a:cubicBezTo>
                      <a:pt x="1405" y="2436"/>
                      <a:pt x="1404" y="2441"/>
                      <a:pt x="1400" y="2444"/>
                    </a:cubicBezTo>
                    <a:cubicBezTo>
                      <a:pt x="1396" y="2446"/>
                      <a:pt x="1391" y="2444"/>
                      <a:pt x="1389" y="2441"/>
                    </a:cubicBezTo>
                    <a:lnTo>
                      <a:pt x="1335" y="2347"/>
                    </a:lnTo>
                    <a:cubicBezTo>
                      <a:pt x="1333" y="2343"/>
                      <a:pt x="1334" y="2338"/>
                      <a:pt x="1338" y="2336"/>
                    </a:cubicBezTo>
                    <a:cubicBezTo>
                      <a:pt x="1342" y="2334"/>
                      <a:pt x="1347" y="2335"/>
                      <a:pt x="1349" y="2339"/>
                    </a:cubicBezTo>
                    <a:close/>
                  </a:path>
                </a:pathLst>
              </a:custGeom>
              <a:solidFill>
                <a:srgbClr val="000000"/>
              </a:solidFill>
              <a:ln w="7938">
                <a:solidFill>
                  <a:srgbClr val="000000"/>
                </a:solidFill>
                <a:bevel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Oval 32"/>
              <p:cNvSpPr>
                <a:spLocks noChangeArrowheads="1"/>
              </p:cNvSpPr>
              <p:nvPr/>
            </p:nvSpPr>
            <p:spPr bwMode="auto">
              <a:xfrm>
                <a:off x="2830" y="921"/>
                <a:ext cx="155" cy="155"/>
              </a:xfrm>
              <a:prstGeom prst="ellipse">
                <a:avLst/>
              </a:prstGeom>
              <a:solidFill>
                <a:srgbClr val="CCFFCC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38" name="Oval 33"/>
              <p:cNvSpPr>
                <a:spLocks noChangeArrowheads="1"/>
              </p:cNvSpPr>
              <p:nvPr/>
            </p:nvSpPr>
            <p:spPr bwMode="auto">
              <a:xfrm>
                <a:off x="2830" y="921"/>
                <a:ext cx="155" cy="155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39" name="Oval 34"/>
              <p:cNvSpPr>
                <a:spLocks noChangeArrowheads="1"/>
              </p:cNvSpPr>
              <p:nvPr/>
            </p:nvSpPr>
            <p:spPr bwMode="auto">
              <a:xfrm>
                <a:off x="4229" y="3150"/>
                <a:ext cx="156" cy="155"/>
              </a:xfrm>
              <a:prstGeom prst="ellipse">
                <a:avLst/>
              </a:prstGeom>
              <a:solidFill>
                <a:srgbClr val="CCFFCC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40" name="Oval 35"/>
              <p:cNvSpPr>
                <a:spLocks noChangeArrowheads="1"/>
              </p:cNvSpPr>
              <p:nvPr/>
            </p:nvSpPr>
            <p:spPr bwMode="auto">
              <a:xfrm>
                <a:off x="4229" y="3150"/>
                <a:ext cx="156" cy="155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41" name="Oval 36"/>
              <p:cNvSpPr>
                <a:spLocks noChangeArrowheads="1"/>
              </p:cNvSpPr>
              <p:nvPr/>
            </p:nvSpPr>
            <p:spPr bwMode="auto">
              <a:xfrm>
                <a:off x="3426" y="3150"/>
                <a:ext cx="155" cy="155"/>
              </a:xfrm>
              <a:prstGeom prst="ellipse">
                <a:avLst/>
              </a:prstGeom>
              <a:solidFill>
                <a:srgbClr val="CCFFCC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42" name="Oval 37"/>
              <p:cNvSpPr>
                <a:spLocks noChangeArrowheads="1"/>
              </p:cNvSpPr>
              <p:nvPr/>
            </p:nvSpPr>
            <p:spPr bwMode="auto">
              <a:xfrm>
                <a:off x="3426" y="3150"/>
                <a:ext cx="155" cy="155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43" name="Oval 38"/>
              <p:cNvSpPr>
                <a:spLocks noChangeArrowheads="1"/>
              </p:cNvSpPr>
              <p:nvPr/>
            </p:nvSpPr>
            <p:spPr bwMode="auto">
              <a:xfrm>
                <a:off x="2078" y="3072"/>
                <a:ext cx="156" cy="156"/>
              </a:xfrm>
              <a:prstGeom prst="ellipse">
                <a:avLst/>
              </a:prstGeom>
              <a:solidFill>
                <a:srgbClr val="CCFFCC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44" name="Oval 39"/>
              <p:cNvSpPr>
                <a:spLocks noChangeArrowheads="1"/>
              </p:cNvSpPr>
              <p:nvPr/>
            </p:nvSpPr>
            <p:spPr bwMode="auto">
              <a:xfrm>
                <a:off x="2078" y="3072"/>
                <a:ext cx="156" cy="156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45" name="Oval 40"/>
              <p:cNvSpPr>
                <a:spLocks noChangeArrowheads="1"/>
              </p:cNvSpPr>
              <p:nvPr/>
            </p:nvSpPr>
            <p:spPr bwMode="auto">
              <a:xfrm>
                <a:off x="1275" y="3072"/>
                <a:ext cx="155" cy="156"/>
              </a:xfrm>
              <a:prstGeom prst="ellipse">
                <a:avLst/>
              </a:prstGeom>
              <a:solidFill>
                <a:srgbClr val="CCFFCC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46" name="Oval 41"/>
              <p:cNvSpPr>
                <a:spLocks noChangeArrowheads="1"/>
              </p:cNvSpPr>
              <p:nvPr/>
            </p:nvSpPr>
            <p:spPr bwMode="auto">
              <a:xfrm>
                <a:off x="1275" y="3072"/>
                <a:ext cx="155" cy="156"/>
              </a:xfrm>
              <a:prstGeom prst="ellipse">
                <a:avLst/>
              </a:prstGeom>
              <a:noFill/>
              <a:ln w="6350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47" name="Freeform 42"/>
              <p:cNvSpPr>
                <a:spLocks noEditPoints="1"/>
              </p:cNvSpPr>
              <p:nvPr/>
            </p:nvSpPr>
            <p:spPr bwMode="auto">
              <a:xfrm>
                <a:off x="1324" y="2396"/>
                <a:ext cx="420" cy="731"/>
              </a:xfrm>
              <a:custGeom>
                <a:avLst/>
                <a:gdLst>
                  <a:gd name="T0" fmla="*/ 0 w 1406"/>
                  <a:gd name="T1" fmla="*/ 0 h 2446"/>
                  <a:gd name="T2" fmla="*/ 0 w 1406"/>
                  <a:gd name="T3" fmla="*/ 0 h 2446"/>
                  <a:gd name="T4" fmla="*/ 0 w 1406"/>
                  <a:gd name="T5" fmla="*/ 0 h 2446"/>
                  <a:gd name="T6" fmla="*/ 0 w 1406"/>
                  <a:gd name="T7" fmla="*/ 0 h 2446"/>
                  <a:gd name="T8" fmla="*/ 0 w 1406"/>
                  <a:gd name="T9" fmla="*/ 0 h 2446"/>
                  <a:gd name="T10" fmla="*/ 0 w 1406"/>
                  <a:gd name="T11" fmla="*/ 0 h 2446"/>
                  <a:gd name="T12" fmla="*/ 0 w 1406"/>
                  <a:gd name="T13" fmla="*/ 0 h 2446"/>
                  <a:gd name="T14" fmla="*/ 0 w 1406"/>
                  <a:gd name="T15" fmla="*/ 0 h 2446"/>
                  <a:gd name="T16" fmla="*/ 0 w 1406"/>
                  <a:gd name="T17" fmla="*/ 0 h 2446"/>
                  <a:gd name="T18" fmla="*/ 0 w 1406"/>
                  <a:gd name="T19" fmla="*/ 0 h 2446"/>
                  <a:gd name="T20" fmla="*/ 0 w 1406"/>
                  <a:gd name="T21" fmla="*/ 0 h 2446"/>
                  <a:gd name="T22" fmla="*/ 0 w 1406"/>
                  <a:gd name="T23" fmla="*/ 0 h 2446"/>
                  <a:gd name="T24" fmla="*/ 0 w 1406"/>
                  <a:gd name="T25" fmla="*/ 0 h 2446"/>
                  <a:gd name="T26" fmla="*/ 0 w 1406"/>
                  <a:gd name="T27" fmla="*/ 0 h 2446"/>
                  <a:gd name="T28" fmla="*/ 0 w 1406"/>
                  <a:gd name="T29" fmla="*/ 0 h 2446"/>
                  <a:gd name="T30" fmla="*/ 0 w 1406"/>
                  <a:gd name="T31" fmla="*/ 0 h 2446"/>
                  <a:gd name="T32" fmla="*/ 0 w 1406"/>
                  <a:gd name="T33" fmla="*/ 0 h 2446"/>
                  <a:gd name="T34" fmla="*/ 0 w 1406"/>
                  <a:gd name="T35" fmla="*/ 0 h 2446"/>
                  <a:gd name="T36" fmla="*/ 0 w 1406"/>
                  <a:gd name="T37" fmla="*/ 0 h 2446"/>
                  <a:gd name="T38" fmla="*/ 0 w 1406"/>
                  <a:gd name="T39" fmla="*/ 0 h 2446"/>
                  <a:gd name="T40" fmla="*/ 0 w 1406"/>
                  <a:gd name="T41" fmla="*/ 0 h 2446"/>
                  <a:gd name="T42" fmla="*/ 0 w 1406"/>
                  <a:gd name="T43" fmla="*/ 0 h 2446"/>
                  <a:gd name="T44" fmla="*/ 0 w 1406"/>
                  <a:gd name="T45" fmla="*/ 0 h 2446"/>
                  <a:gd name="T46" fmla="*/ 0 w 1406"/>
                  <a:gd name="T47" fmla="*/ 0 h 2446"/>
                  <a:gd name="T48" fmla="*/ 0 w 1406"/>
                  <a:gd name="T49" fmla="*/ 0 h 2446"/>
                  <a:gd name="T50" fmla="*/ 0 w 1406"/>
                  <a:gd name="T51" fmla="*/ 0 h 2446"/>
                  <a:gd name="T52" fmla="*/ 0 w 1406"/>
                  <a:gd name="T53" fmla="*/ 0 h 2446"/>
                  <a:gd name="T54" fmla="*/ 0 w 1406"/>
                  <a:gd name="T55" fmla="*/ 0 h 2446"/>
                  <a:gd name="T56" fmla="*/ 0 w 1406"/>
                  <a:gd name="T57" fmla="*/ 0 h 2446"/>
                  <a:gd name="T58" fmla="*/ 0 w 1406"/>
                  <a:gd name="T59" fmla="*/ 0 h 2446"/>
                  <a:gd name="T60" fmla="*/ 0 w 1406"/>
                  <a:gd name="T61" fmla="*/ 0 h 2446"/>
                  <a:gd name="T62" fmla="*/ 0 w 1406"/>
                  <a:gd name="T63" fmla="*/ 0 h 2446"/>
                  <a:gd name="T64" fmla="*/ 0 w 1406"/>
                  <a:gd name="T65" fmla="*/ 0 h 2446"/>
                  <a:gd name="T66" fmla="*/ 0 w 1406"/>
                  <a:gd name="T67" fmla="*/ 0 h 2446"/>
                  <a:gd name="T68" fmla="*/ 0 w 1406"/>
                  <a:gd name="T69" fmla="*/ 0 h 2446"/>
                  <a:gd name="T70" fmla="*/ 0 w 1406"/>
                  <a:gd name="T71" fmla="*/ 0 h 2446"/>
                  <a:gd name="T72" fmla="*/ 0 w 1406"/>
                  <a:gd name="T73" fmla="*/ 0 h 2446"/>
                  <a:gd name="T74" fmla="*/ 0 w 1406"/>
                  <a:gd name="T75" fmla="*/ 0 h 2446"/>
                  <a:gd name="T76" fmla="*/ 0 w 1406"/>
                  <a:gd name="T77" fmla="*/ 0 h 2446"/>
                  <a:gd name="T78" fmla="*/ 0 w 1406"/>
                  <a:gd name="T79" fmla="*/ 0 h 2446"/>
                  <a:gd name="T80" fmla="*/ 0 w 1406"/>
                  <a:gd name="T81" fmla="*/ 0 h 2446"/>
                  <a:gd name="T82" fmla="*/ 0 w 1406"/>
                  <a:gd name="T83" fmla="*/ 0 h 2446"/>
                  <a:gd name="T84" fmla="*/ 0 w 1406"/>
                  <a:gd name="T85" fmla="*/ 0 h 2446"/>
                  <a:gd name="T86" fmla="*/ 0 w 1406"/>
                  <a:gd name="T87" fmla="*/ 0 h 2446"/>
                  <a:gd name="T88" fmla="*/ 0 w 1406"/>
                  <a:gd name="T89" fmla="*/ 0 h 2446"/>
                  <a:gd name="T90" fmla="*/ 0 w 1406"/>
                  <a:gd name="T91" fmla="*/ 0 h 2446"/>
                  <a:gd name="T92" fmla="*/ 0 w 1406"/>
                  <a:gd name="T93" fmla="*/ 0 h 2446"/>
                  <a:gd name="T94" fmla="*/ 0 w 1406"/>
                  <a:gd name="T95" fmla="*/ 0 h 2446"/>
                  <a:gd name="T96" fmla="*/ 0 w 1406"/>
                  <a:gd name="T97" fmla="*/ 0 h 2446"/>
                  <a:gd name="T98" fmla="*/ 0 w 1406"/>
                  <a:gd name="T99" fmla="*/ 0 h 2446"/>
                  <a:gd name="T100" fmla="*/ 0 w 1406"/>
                  <a:gd name="T101" fmla="*/ 0 h 2446"/>
                  <a:gd name="T102" fmla="*/ 0 w 1406"/>
                  <a:gd name="T103" fmla="*/ 0 h 244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1406"/>
                  <a:gd name="T157" fmla="*/ 0 h 2446"/>
                  <a:gd name="T158" fmla="*/ 1406 w 1406"/>
                  <a:gd name="T159" fmla="*/ 2446 h 244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1406" h="2446">
                    <a:moveTo>
                      <a:pt x="1404" y="13"/>
                    </a:moveTo>
                    <a:lnTo>
                      <a:pt x="1348" y="110"/>
                    </a:lnTo>
                    <a:cubicBezTo>
                      <a:pt x="1346" y="114"/>
                      <a:pt x="1341" y="115"/>
                      <a:pt x="1337" y="113"/>
                    </a:cubicBezTo>
                    <a:cubicBezTo>
                      <a:pt x="1333" y="111"/>
                      <a:pt x="1332" y="106"/>
                      <a:pt x="1334" y="102"/>
                    </a:cubicBezTo>
                    <a:lnTo>
                      <a:pt x="1390" y="5"/>
                    </a:lnTo>
                    <a:cubicBezTo>
                      <a:pt x="1392" y="1"/>
                      <a:pt x="1397" y="0"/>
                      <a:pt x="1401" y="2"/>
                    </a:cubicBezTo>
                    <a:cubicBezTo>
                      <a:pt x="1404" y="4"/>
                      <a:pt x="1406" y="9"/>
                      <a:pt x="1404" y="13"/>
                    </a:cubicBezTo>
                    <a:close/>
                    <a:moveTo>
                      <a:pt x="1308" y="180"/>
                    </a:moveTo>
                    <a:lnTo>
                      <a:pt x="1253" y="277"/>
                    </a:lnTo>
                    <a:cubicBezTo>
                      <a:pt x="1251" y="281"/>
                      <a:pt x="1246" y="282"/>
                      <a:pt x="1242" y="280"/>
                    </a:cubicBezTo>
                    <a:cubicBezTo>
                      <a:pt x="1238" y="278"/>
                      <a:pt x="1237" y="273"/>
                      <a:pt x="1239" y="269"/>
                    </a:cubicBezTo>
                    <a:lnTo>
                      <a:pt x="1294" y="172"/>
                    </a:lnTo>
                    <a:cubicBezTo>
                      <a:pt x="1297" y="168"/>
                      <a:pt x="1302" y="166"/>
                      <a:pt x="1305" y="169"/>
                    </a:cubicBezTo>
                    <a:cubicBezTo>
                      <a:pt x="1309" y="171"/>
                      <a:pt x="1311" y="176"/>
                      <a:pt x="1308" y="180"/>
                    </a:cubicBezTo>
                    <a:close/>
                    <a:moveTo>
                      <a:pt x="1213" y="346"/>
                    </a:moveTo>
                    <a:lnTo>
                      <a:pt x="1158" y="444"/>
                    </a:lnTo>
                    <a:cubicBezTo>
                      <a:pt x="1155" y="447"/>
                      <a:pt x="1150" y="449"/>
                      <a:pt x="1147" y="446"/>
                    </a:cubicBezTo>
                    <a:cubicBezTo>
                      <a:pt x="1143" y="444"/>
                      <a:pt x="1141" y="439"/>
                      <a:pt x="1144" y="436"/>
                    </a:cubicBezTo>
                    <a:lnTo>
                      <a:pt x="1199" y="338"/>
                    </a:lnTo>
                    <a:cubicBezTo>
                      <a:pt x="1201" y="335"/>
                      <a:pt x="1206" y="333"/>
                      <a:pt x="1210" y="335"/>
                    </a:cubicBezTo>
                    <a:cubicBezTo>
                      <a:pt x="1214" y="338"/>
                      <a:pt x="1215" y="342"/>
                      <a:pt x="1213" y="346"/>
                    </a:cubicBezTo>
                    <a:close/>
                    <a:moveTo>
                      <a:pt x="1118" y="513"/>
                    </a:moveTo>
                    <a:lnTo>
                      <a:pt x="1062" y="610"/>
                    </a:lnTo>
                    <a:cubicBezTo>
                      <a:pt x="1060" y="614"/>
                      <a:pt x="1055" y="615"/>
                      <a:pt x="1051" y="613"/>
                    </a:cubicBezTo>
                    <a:cubicBezTo>
                      <a:pt x="1048" y="611"/>
                      <a:pt x="1046" y="606"/>
                      <a:pt x="1048" y="602"/>
                    </a:cubicBezTo>
                    <a:lnTo>
                      <a:pt x="1104" y="505"/>
                    </a:lnTo>
                    <a:cubicBezTo>
                      <a:pt x="1106" y="501"/>
                      <a:pt x="1111" y="500"/>
                      <a:pt x="1115" y="502"/>
                    </a:cubicBezTo>
                    <a:cubicBezTo>
                      <a:pt x="1119" y="504"/>
                      <a:pt x="1120" y="509"/>
                      <a:pt x="1118" y="513"/>
                    </a:cubicBezTo>
                    <a:close/>
                    <a:moveTo>
                      <a:pt x="1023" y="680"/>
                    </a:moveTo>
                    <a:lnTo>
                      <a:pt x="967" y="777"/>
                    </a:lnTo>
                    <a:cubicBezTo>
                      <a:pt x="965" y="781"/>
                      <a:pt x="960" y="782"/>
                      <a:pt x="956" y="780"/>
                    </a:cubicBezTo>
                    <a:cubicBezTo>
                      <a:pt x="952" y="778"/>
                      <a:pt x="951" y="773"/>
                      <a:pt x="953" y="769"/>
                    </a:cubicBezTo>
                    <a:lnTo>
                      <a:pt x="1009" y="672"/>
                    </a:lnTo>
                    <a:cubicBezTo>
                      <a:pt x="1011" y="668"/>
                      <a:pt x="1016" y="667"/>
                      <a:pt x="1020" y="669"/>
                    </a:cubicBezTo>
                    <a:cubicBezTo>
                      <a:pt x="1023" y="671"/>
                      <a:pt x="1025" y="676"/>
                      <a:pt x="1023" y="680"/>
                    </a:cubicBezTo>
                    <a:close/>
                    <a:moveTo>
                      <a:pt x="927" y="846"/>
                    </a:moveTo>
                    <a:lnTo>
                      <a:pt x="872" y="944"/>
                    </a:lnTo>
                    <a:cubicBezTo>
                      <a:pt x="870" y="947"/>
                      <a:pt x="865" y="949"/>
                      <a:pt x="861" y="947"/>
                    </a:cubicBezTo>
                    <a:cubicBezTo>
                      <a:pt x="857" y="944"/>
                      <a:pt x="856" y="940"/>
                      <a:pt x="858" y="936"/>
                    </a:cubicBezTo>
                    <a:lnTo>
                      <a:pt x="913" y="838"/>
                    </a:lnTo>
                    <a:cubicBezTo>
                      <a:pt x="916" y="835"/>
                      <a:pt x="920" y="833"/>
                      <a:pt x="924" y="835"/>
                    </a:cubicBezTo>
                    <a:cubicBezTo>
                      <a:pt x="928" y="838"/>
                      <a:pt x="929" y="843"/>
                      <a:pt x="927" y="846"/>
                    </a:cubicBezTo>
                    <a:close/>
                    <a:moveTo>
                      <a:pt x="832" y="1013"/>
                    </a:moveTo>
                    <a:lnTo>
                      <a:pt x="776" y="1110"/>
                    </a:lnTo>
                    <a:cubicBezTo>
                      <a:pt x="774" y="1114"/>
                      <a:pt x="769" y="1115"/>
                      <a:pt x="766" y="1113"/>
                    </a:cubicBezTo>
                    <a:cubicBezTo>
                      <a:pt x="762" y="1111"/>
                      <a:pt x="760" y="1106"/>
                      <a:pt x="763" y="1102"/>
                    </a:cubicBezTo>
                    <a:lnTo>
                      <a:pt x="818" y="1005"/>
                    </a:lnTo>
                    <a:cubicBezTo>
                      <a:pt x="820" y="1001"/>
                      <a:pt x="825" y="1000"/>
                      <a:pt x="829" y="1002"/>
                    </a:cubicBezTo>
                    <a:cubicBezTo>
                      <a:pt x="833" y="1004"/>
                      <a:pt x="834" y="1009"/>
                      <a:pt x="832" y="1013"/>
                    </a:cubicBezTo>
                    <a:close/>
                    <a:moveTo>
                      <a:pt x="737" y="1180"/>
                    </a:moveTo>
                    <a:lnTo>
                      <a:pt x="681" y="1277"/>
                    </a:lnTo>
                    <a:cubicBezTo>
                      <a:pt x="679" y="1281"/>
                      <a:pt x="674" y="1282"/>
                      <a:pt x="670" y="1280"/>
                    </a:cubicBezTo>
                    <a:cubicBezTo>
                      <a:pt x="666" y="1278"/>
                      <a:pt x="665" y="1273"/>
                      <a:pt x="667" y="1269"/>
                    </a:cubicBezTo>
                    <a:lnTo>
                      <a:pt x="723" y="1172"/>
                    </a:lnTo>
                    <a:cubicBezTo>
                      <a:pt x="725" y="1168"/>
                      <a:pt x="730" y="1167"/>
                      <a:pt x="734" y="1169"/>
                    </a:cubicBezTo>
                    <a:cubicBezTo>
                      <a:pt x="738" y="1171"/>
                      <a:pt x="739" y="1176"/>
                      <a:pt x="737" y="1180"/>
                    </a:cubicBezTo>
                    <a:close/>
                    <a:moveTo>
                      <a:pt x="642" y="1346"/>
                    </a:moveTo>
                    <a:lnTo>
                      <a:pt x="586" y="1444"/>
                    </a:lnTo>
                    <a:cubicBezTo>
                      <a:pt x="584" y="1448"/>
                      <a:pt x="579" y="1449"/>
                      <a:pt x="575" y="1447"/>
                    </a:cubicBezTo>
                    <a:cubicBezTo>
                      <a:pt x="571" y="1445"/>
                      <a:pt x="570" y="1440"/>
                      <a:pt x="572" y="1436"/>
                    </a:cubicBezTo>
                    <a:lnTo>
                      <a:pt x="628" y="1339"/>
                    </a:lnTo>
                    <a:cubicBezTo>
                      <a:pt x="630" y="1335"/>
                      <a:pt x="635" y="1333"/>
                      <a:pt x="639" y="1336"/>
                    </a:cubicBezTo>
                    <a:cubicBezTo>
                      <a:pt x="642" y="1338"/>
                      <a:pt x="644" y="1343"/>
                      <a:pt x="642" y="1346"/>
                    </a:cubicBezTo>
                    <a:close/>
                    <a:moveTo>
                      <a:pt x="546" y="1513"/>
                    </a:moveTo>
                    <a:lnTo>
                      <a:pt x="491" y="1610"/>
                    </a:lnTo>
                    <a:cubicBezTo>
                      <a:pt x="489" y="1614"/>
                      <a:pt x="484" y="1616"/>
                      <a:pt x="480" y="1613"/>
                    </a:cubicBezTo>
                    <a:cubicBezTo>
                      <a:pt x="476" y="1611"/>
                      <a:pt x="475" y="1606"/>
                      <a:pt x="477" y="1603"/>
                    </a:cubicBezTo>
                    <a:lnTo>
                      <a:pt x="532" y="1505"/>
                    </a:lnTo>
                    <a:cubicBezTo>
                      <a:pt x="535" y="1501"/>
                      <a:pt x="539" y="1500"/>
                      <a:pt x="543" y="1502"/>
                    </a:cubicBezTo>
                    <a:cubicBezTo>
                      <a:pt x="547" y="1504"/>
                      <a:pt x="548" y="1509"/>
                      <a:pt x="546" y="1513"/>
                    </a:cubicBezTo>
                    <a:close/>
                    <a:moveTo>
                      <a:pt x="451" y="1680"/>
                    </a:moveTo>
                    <a:lnTo>
                      <a:pt x="395" y="1777"/>
                    </a:lnTo>
                    <a:cubicBezTo>
                      <a:pt x="393" y="1781"/>
                      <a:pt x="388" y="1782"/>
                      <a:pt x="385" y="1780"/>
                    </a:cubicBezTo>
                    <a:cubicBezTo>
                      <a:pt x="381" y="1778"/>
                      <a:pt x="379" y="1773"/>
                      <a:pt x="382" y="1769"/>
                    </a:cubicBezTo>
                    <a:lnTo>
                      <a:pt x="437" y="1672"/>
                    </a:lnTo>
                    <a:cubicBezTo>
                      <a:pt x="439" y="1668"/>
                      <a:pt x="444" y="1667"/>
                      <a:pt x="448" y="1669"/>
                    </a:cubicBezTo>
                    <a:cubicBezTo>
                      <a:pt x="452" y="1671"/>
                      <a:pt x="453" y="1676"/>
                      <a:pt x="451" y="1680"/>
                    </a:cubicBezTo>
                    <a:close/>
                    <a:moveTo>
                      <a:pt x="356" y="1847"/>
                    </a:moveTo>
                    <a:lnTo>
                      <a:pt x="300" y="1944"/>
                    </a:lnTo>
                    <a:cubicBezTo>
                      <a:pt x="298" y="1948"/>
                      <a:pt x="293" y="1949"/>
                      <a:pt x="289" y="1947"/>
                    </a:cubicBezTo>
                    <a:cubicBezTo>
                      <a:pt x="285" y="1945"/>
                      <a:pt x="284" y="1940"/>
                      <a:pt x="286" y="1936"/>
                    </a:cubicBezTo>
                    <a:lnTo>
                      <a:pt x="342" y="1839"/>
                    </a:lnTo>
                    <a:cubicBezTo>
                      <a:pt x="344" y="1835"/>
                      <a:pt x="349" y="1833"/>
                      <a:pt x="353" y="1836"/>
                    </a:cubicBezTo>
                    <a:cubicBezTo>
                      <a:pt x="357" y="1838"/>
                      <a:pt x="358" y="1843"/>
                      <a:pt x="356" y="1847"/>
                    </a:cubicBezTo>
                    <a:close/>
                    <a:moveTo>
                      <a:pt x="260" y="2013"/>
                    </a:moveTo>
                    <a:lnTo>
                      <a:pt x="205" y="2111"/>
                    </a:lnTo>
                    <a:cubicBezTo>
                      <a:pt x="203" y="2114"/>
                      <a:pt x="198" y="2116"/>
                      <a:pt x="194" y="2114"/>
                    </a:cubicBezTo>
                    <a:cubicBezTo>
                      <a:pt x="190" y="2111"/>
                      <a:pt x="189" y="2106"/>
                      <a:pt x="191" y="2103"/>
                    </a:cubicBezTo>
                    <a:lnTo>
                      <a:pt x="247" y="2005"/>
                    </a:lnTo>
                    <a:cubicBezTo>
                      <a:pt x="249" y="2002"/>
                      <a:pt x="254" y="2000"/>
                      <a:pt x="258" y="2002"/>
                    </a:cubicBezTo>
                    <a:cubicBezTo>
                      <a:pt x="261" y="2005"/>
                      <a:pt x="263" y="2009"/>
                      <a:pt x="260" y="2013"/>
                    </a:cubicBezTo>
                    <a:close/>
                    <a:moveTo>
                      <a:pt x="165" y="2180"/>
                    </a:moveTo>
                    <a:lnTo>
                      <a:pt x="110" y="2277"/>
                    </a:lnTo>
                    <a:cubicBezTo>
                      <a:pt x="107" y="2281"/>
                      <a:pt x="103" y="2282"/>
                      <a:pt x="99" y="2280"/>
                    </a:cubicBezTo>
                    <a:cubicBezTo>
                      <a:pt x="95" y="2278"/>
                      <a:pt x="94" y="2273"/>
                      <a:pt x="96" y="2269"/>
                    </a:cubicBezTo>
                    <a:lnTo>
                      <a:pt x="151" y="2172"/>
                    </a:lnTo>
                    <a:cubicBezTo>
                      <a:pt x="154" y="2168"/>
                      <a:pt x="158" y="2167"/>
                      <a:pt x="162" y="2169"/>
                    </a:cubicBezTo>
                    <a:cubicBezTo>
                      <a:pt x="166" y="2171"/>
                      <a:pt x="167" y="2176"/>
                      <a:pt x="165" y="2180"/>
                    </a:cubicBezTo>
                    <a:close/>
                    <a:moveTo>
                      <a:pt x="70" y="2347"/>
                    </a:moveTo>
                    <a:lnTo>
                      <a:pt x="16" y="2440"/>
                    </a:lnTo>
                    <a:cubicBezTo>
                      <a:pt x="14" y="2444"/>
                      <a:pt x="9" y="2446"/>
                      <a:pt x="6" y="2443"/>
                    </a:cubicBezTo>
                    <a:cubicBezTo>
                      <a:pt x="2" y="2441"/>
                      <a:pt x="0" y="2436"/>
                      <a:pt x="3" y="2432"/>
                    </a:cubicBezTo>
                    <a:lnTo>
                      <a:pt x="56" y="2339"/>
                    </a:lnTo>
                    <a:cubicBezTo>
                      <a:pt x="58" y="2335"/>
                      <a:pt x="63" y="2334"/>
                      <a:pt x="67" y="2336"/>
                    </a:cubicBezTo>
                    <a:cubicBezTo>
                      <a:pt x="71" y="2338"/>
                      <a:pt x="72" y="2343"/>
                      <a:pt x="70" y="2347"/>
                    </a:cubicBezTo>
                    <a:close/>
                  </a:path>
                </a:pathLst>
              </a:custGeom>
              <a:solidFill>
                <a:srgbClr val="000000"/>
              </a:solidFill>
              <a:ln w="7938">
                <a:solidFill>
                  <a:srgbClr val="000000"/>
                </a:solidFill>
                <a:bevel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43"/>
              <p:cNvSpPr>
                <a:spLocks noEditPoints="1"/>
              </p:cNvSpPr>
              <p:nvPr/>
            </p:nvSpPr>
            <p:spPr bwMode="auto">
              <a:xfrm>
                <a:off x="1739" y="2396"/>
                <a:ext cx="420" cy="731"/>
              </a:xfrm>
              <a:custGeom>
                <a:avLst/>
                <a:gdLst>
                  <a:gd name="T0" fmla="*/ 0 w 1405"/>
                  <a:gd name="T1" fmla="*/ 0 h 2446"/>
                  <a:gd name="T2" fmla="*/ 0 w 1405"/>
                  <a:gd name="T3" fmla="*/ 0 h 2446"/>
                  <a:gd name="T4" fmla="*/ 0 w 1405"/>
                  <a:gd name="T5" fmla="*/ 0 h 2446"/>
                  <a:gd name="T6" fmla="*/ 0 w 1405"/>
                  <a:gd name="T7" fmla="*/ 0 h 2446"/>
                  <a:gd name="T8" fmla="*/ 0 w 1405"/>
                  <a:gd name="T9" fmla="*/ 0 h 2446"/>
                  <a:gd name="T10" fmla="*/ 0 w 1405"/>
                  <a:gd name="T11" fmla="*/ 0 h 2446"/>
                  <a:gd name="T12" fmla="*/ 0 w 1405"/>
                  <a:gd name="T13" fmla="*/ 0 h 2446"/>
                  <a:gd name="T14" fmla="*/ 0 w 1405"/>
                  <a:gd name="T15" fmla="*/ 0 h 2446"/>
                  <a:gd name="T16" fmla="*/ 0 w 1405"/>
                  <a:gd name="T17" fmla="*/ 0 h 2446"/>
                  <a:gd name="T18" fmla="*/ 0 w 1405"/>
                  <a:gd name="T19" fmla="*/ 0 h 2446"/>
                  <a:gd name="T20" fmla="*/ 0 w 1405"/>
                  <a:gd name="T21" fmla="*/ 0 h 2446"/>
                  <a:gd name="T22" fmla="*/ 0 w 1405"/>
                  <a:gd name="T23" fmla="*/ 0 h 2446"/>
                  <a:gd name="T24" fmla="*/ 0 w 1405"/>
                  <a:gd name="T25" fmla="*/ 0 h 2446"/>
                  <a:gd name="T26" fmla="*/ 0 w 1405"/>
                  <a:gd name="T27" fmla="*/ 0 h 2446"/>
                  <a:gd name="T28" fmla="*/ 0 w 1405"/>
                  <a:gd name="T29" fmla="*/ 0 h 2446"/>
                  <a:gd name="T30" fmla="*/ 0 w 1405"/>
                  <a:gd name="T31" fmla="*/ 0 h 2446"/>
                  <a:gd name="T32" fmla="*/ 0 w 1405"/>
                  <a:gd name="T33" fmla="*/ 0 h 2446"/>
                  <a:gd name="T34" fmla="*/ 0 w 1405"/>
                  <a:gd name="T35" fmla="*/ 0 h 2446"/>
                  <a:gd name="T36" fmla="*/ 0 w 1405"/>
                  <a:gd name="T37" fmla="*/ 0 h 2446"/>
                  <a:gd name="T38" fmla="*/ 0 w 1405"/>
                  <a:gd name="T39" fmla="*/ 0 h 2446"/>
                  <a:gd name="T40" fmla="*/ 0 w 1405"/>
                  <a:gd name="T41" fmla="*/ 0 h 2446"/>
                  <a:gd name="T42" fmla="*/ 0 w 1405"/>
                  <a:gd name="T43" fmla="*/ 0 h 2446"/>
                  <a:gd name="T44" fmla="*/ 0 w 1405"/>
                  <a:gd name="T45" fmla="*/ 0 h 2446"/>
                  <a:gd name="T46" fmla="*/ 0 w 1405"/>
                  <a:gd name="T47" fmla="*/ 0 h 2446"/>
                  <a:gd name="T48" fmla="*/ 0 w 1405"/>
                  <a:gd name="T49" fmla="*/ 0 h 2446"/>
                  <a:gd name="T50" fmla="*/ 0 w 1405"/>
                  <a:gd name="T51" fmla="*/ 0 h 2446"/>
                  <a:gd name="T52" fmla="*/ 0 w 1405"/>
                  <a:gd name="T53" fmla="*/ 0 h 2446"/>
                  <a:gd name="T54" fmla="*/ 0 w 1405"/>
                  <a:gd name="T55" fmla="*/ 0 h 2446"/>
                  <a:gd name="T56" fmla="*/ 0 w 1405"/>
                  <a:gd name="T57" fmla="*/ 0 h 2446"/>
                  <a:gd name="T58" fmla="*/ 0 w 1405"/>
                  <a:gd name="T59" fmla="*/ 0 h 2446"/>
                  <a:gd name="T60" fmla="*/ 0 w 1405"/>
                  <a:gd name="T61" fmla="*/ 0 h 2446"/>
                  <a:gd name="T62" fmla="*/ 0 w 1405"/>
                  <a:gd name="T63" fmla="*/ 0 h 2446"/>
                  <a:gd name="T64" fmla="*/ 0 w 1405"/>
                  <a:gd name="T65" fmla="*/ 0 h 2446"/>
                  <a:gd name="T66" fmla="*/ 0 w 1405"/>
                  <a:gd name="T67" fmla="*/ 0 h 2446"/>
                  <a:gd name="T68" fmla="*/ 0 w 1405"/>
                  <a:gd name="T69" fmla="*/ 0 h 2446"/>
                  <a:gd name="T70" fmla="*/ 0 w 1405"/>
                  <a:gd name="T71" fmla="*/ 0 h 2446"/>
                  <a:gd name="T72" fmla="*/ 0 w 1405"/>
                  <a:gd name="T73" fmla="*/ 0 h 2446"/>
                  <a:gd name="T74" fmla="*/ 0 w 1405"/>
                  <a:gd name="T75" fmla="*/ 0 h 2446"/>
                  <a:gd name="T76" fmla="*/ 0 w 1405"/>
                  <a:gd name="T77" fmla="*/ 0 h 2446"/>
                  <a:gd name="T78" fmla="*/ 0 w 1405"/>
                  <a:gd name="T79" fmla="*/ 0 h 2446"/>
                  <a:gd name="T80" fmla="*/ 0 w 1405"/>
                  <a:gd name="T81" fmla="*/ 0 h 2446"/>
                  <a:gd name="T82" fmla="*/ 0 w 1405"/>
                  <a:gd name="T83" fmla="*/ 0 h 2446"/>
                  <a:gd name="T84" fmla="*/ 0 w 1405"/>
                  <a:gd name="T85" fmla="*/ 0 h 2446"/>
                  <a:gd name="T86" fmla="*/ 0 w 1405"/>
                  <a:gd name="T87" fmla="*/ 0 h 2446"/>
                  <a:gd name="T88" fmla="*/ 0 w 1405"/>
                  <a:gd name="T89" fmla="*/ 0 h 2446"/>
                  <a:gd name="T90" fmla="*/ 0 w 1405"/>
                  <a:gd name="T91" fmla="*/ 0 h 2446"/>
                  <a:gd name="T92" fmla="*/ 0 w 1405"/>
                  <a:gd name="T93" fmla="*/ 0 h 2446"/>
                  <a:gd name="T94" fmla="*/ 0 w 1405"/>
                  <a:gd name="T95" fmla="*/ 0 h 2446"/>
                  <a:gd name="T96" fmla="*/ 0 w 1405"/>
                  <a:gd name="T97" fmla="*/ 0 h 2446"/>
                  <a:gd name="T98" fmla="*/ 0 w 1405"/>
                  <a:gd name="T99" fmla="*/ 0 h 2446"/>
                  <a:gd name="T100" fmla="*/ 0 w 1405"/>
                  <a:gd name="T101" fmla="*/ 0 h 2446"/>
                  <a:gd name="T102" fmla="*/ 0 w 1405"/>
                  <a:gd name="T103" fmla="*/ 0 h 244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1405"/>
                  <a:gd name="T157" fmla="*/ 0 h 2446"/>
                  <a:gd name="T158" fmla="*/ 1405 w 1405"/>
                  <a:gd name="T159" fmla="*/ 2446 h 244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1405" h="2446">
                    <a:moveTo>
                      <a:pt x="16" y="5"/>
                    </a:moveTo>
                    <a:lnTo>
                      <a:pt x="71" y="102"/>
                    </a:lnTo>
                    <a:cubicBezTo>
                      <a:pt x="73" y="106"/>
                      <a:pt x="72" y="111"/>
                      <a:pt x="68" y="113"/>
                    </a:cubicBezTo>
                    <a:cubicBezTo>
                      <a:pt x="64" y="115"/>
                      <a:pt x="59" y="114"/>
                      <a:pt x="57" y="110"/>
                    </a:cubicBezTo>
                    <a:lnTo>
                      <a:pt x="2" y="13"/>
                    </a:lnTo>
                    <a:cubicBezTo>
                      <a:pt x="0" y="9"/>
                      <a:pt x="1" y="4"/>
                      <a:pt x="5" y="2"/>
                    </a:cubicBezTo>
                    <a:cubicBezTo>
                      <a:pt x="9" y="0"/>
                      <a:pt x="13" y="1"/>
                      <a:pt x="16" y="5"/>
                    </a:cubicBezTo>
                    <a:close/>
                    <a:moveTo>
                      <a:pt x="111" y="172"/>
                    </a:moveTo>
                    <a:lnTo>
                      <a:pt x="166" y="269"/>
                    </a:lnTo>
                    <a:cubicBezTo>
                      <a:pt x="169" y="273"/>
                      <a:pt x="167" y="278"/>
                      <a:pt x="163" y="280"/>
                    </a:cubicBezTo>
                    <a:cubicBezTo>
                      <a:pt x="160" y="282"/>
                      <a:pt x="155" y="281"/>
                      <a:pt x="153" y="277"/>
                    </a:cubicBezTo>
                    <a:lnTo>
                      <a:pt x="97" y="180"/>
                    </a:lnTo>
                    <a:cubicBezTo>
                      <a:pt x="95" y="176"/>
                      <a:pt x="96" y="171"/>
                      <a:pt x="100" y="169"/>
                    </a:cubicBezTo>
                    <a:cubicBezTo>
                      <a:pt x="104" y="166"/>
                      <a:pt x="109" y="168"/>
                      <a:pt x="111" y="172"/>
                    </a:cubicBezTo>
                    <a:close/>
                    <a:moveTo>
                      <a:pt x="206" y="338"/>
                    </a:moveTo>
                    <a:lnTo>
                      <a:pt x="262" y="436"/>
                    </a:lnTo>
                    <a:cubicBezTo>
                      <a:pt x="264" y="439"/>
                      <a:pt x="263" y="444"/>
                      <a:pt x="259" y="446"/>
                    </a:cubicBezTo>
                    <a:cubicBezTo>
                      <a:pt x="255" y="449"/>
                      <a:pt x="250" y="447"/>
                      <a:pt x="248" y="444"/>
                    </a:cubicBezTo>
                    <a:lnTo>
                      <a:pt x="192" y="346"/>
                    </a:lnTo>
                    <a:cubicBezTo>
                      <a:pt x="190" y="342"/>
                      <a:pt x="191" y="338"/>
                      <a:pt x="195" y="335"/>
                    </a:cubicBezTo>
                    <a:cubicBezTo>
                      <a:pt x="199" y="333"/>
                      <a:pt x="204" y="335"/>
                      <a:pt x="206" y="338"/>
                    </a:cubicBezTo>
                    <a:close/>
                    <a:moveTo>
                      <a:pt x="301" y="505"/>
                    </a:moveTo>
                    <a:lnTo>
                      <a:pt x="357" y="602"/>
                    </a:lnTo>
                    <a:cubicBezTo>
                      <a:pt x="359" y="606"/>
                      <a:pt x="358" y="611"/>
                      <a:pt x="354" y="613"/>
                    </a:cubicBezTo>
                    <a:cubicBezTo>
                      <a:pt x="350" y="615"/>
                      <a:pt x="345" y="614"/>
                      <a:pt x="343" y="610"/>
                    </a:cubicBezTo>
                    <a:lnTo>
                      <a:pt x="287" y="513"/>
                    </a:lnTo>
                    <a:cubicBezTo>
                      <a:pt x="285" y="509"/>
                      <a:pt x="287" y="504"/>
                      <a:pt x="290" y="502"/>
                    </a:cubicBezTo>
                    <a:cubicBezTo>
                      <a:pt x="294" y="500"/>
                      <a:pt x="299" y="501"/>
                      <a:pt x="301" y="505"/>
                    </a:cubicBezTo>
                    <a:close/>
                    <a:moveTo>
                      <a:pt x="397" y="672"/>
                    </a:moveTo>
                    <a:lnTo>
                      <a:pt x="452" y="769"/>
                    </a:lnTo>
                    <a:cubicBezTo>
                      <a:pt x="454" y="773"/>
                      <a:pt x="453" y="778"/>
                      <a:pt x="449" y="780"/>
                    </a:cubicBezTo>
                    <a:cubicBezTo>
                      <a:pt x="445" y="782"/>
                      <a:pt x="441" y="781"/>
                      <a:pt x="438" y="777"/>
                    </a:cubicBezTo>
                    <a:lnTo>
                      <a:pt x="383" y="680"/>
                    </a:lnTo>
                    <a:cubicBezTo>
                      <a:pt x="381" y="676"/>
                      <a:pt x="382" y="671"/>
                      <a:pt x="386" y="669"/>
                    </a:cubicBezTo>
                    <a:cubicBezTo>
                      <a:pt x="390" y="667"/>
                      <a:pt x="394" y="668"/>
                      <a:pt x="397" y="672"/>
                    </a:cubicBezTo>
                    <a:close/>
                    <a:moveTo>
                      <a:pt x="492" y="838"/>
                    </a:moveTo>
                    <a:lnTo>
                      <a:pt x="547" y="936"/>
                    </a:lnTo>
                    <a:cubicBezTo>
                      <a:pt x="550" y="940"/>
                      <a:pt x="548" y="944"/>
                      <a:pt x="544" y="947"/>
                    </a:cubicBezTo>
                    <a:cubicBezTo>
                      <a:pt x="541" y="949"/>
                      <a:pt x="536" y="947"/>
                      <a:pt x="534" y="944"/>
                    </a:cubicBezTo>
                    <a:lnTo>
                      <a:pt x="478" y="846"/>
                    </a:lnTo>
                    <a:cubicBezTo>
                      <a:pt x="476" y="843"/>
                      <a:pt x="477" y="838"/>
                      <a:pt x="481" y="835"/>
                    </a:cubicBezTo>
                    <a:cubicBezTo>
                      <a:pt x="485" y="833"/>
                      <a:pt x="490" y="835"/>
                      <a:pt x="492" y="838"/>
                    </a:cubicBezTo>
                    <a:close/>
                    <a:moveTo>
                      <a:pt x="587" y="1005"/>
                    </a:moveTo>
                    <a:lnTo>
                      <a:pt x="643" y="1102"/>
                    </a:lnTo>
                    <a:cubicBezTo>
                      <a:pt x="645" y="1106"/>
                      <a:pt x="644" y="1111"/>
                      <a:pt x="640" y="1113"/>
                    </a:cubicBezTo>
                    <a:cubicBezTo>
                      <a:pt x="636" y="1115"/>
                      <a:pt x="631" y="1114"/>
                      <a:pt x="629" y="1110"/>
                    </a:cubicBezTo>
                    <a:lnTo>
                      <a:pt x="573" y="1013"/>
                    </a:lnTo>
                    <a:cubicBezTo>
                      <a:pt x="571" y="1009"/>
                      <a:pt x="572" y="1004"/>
                      <a:pt x="576" y="1002"/>
                    </a:cubicBezTo>
                    <a:cubicBezTo>
                      <a:pt x="580" y="1000"/>
                      <a:pt x="585" y="1001"/>
                      <a:pt x="587" y="1005"/>
                    </a:cubicBezTo>
                    <a:close/>
                    <a:moveTo>
                      <a:pt x="682" y="1172"/>
                    </a:moveTo>
                    <a:lnTo>
                      <a:pt x="738" y="1269"/>
                    </a:lnTo>
                    <a:cubicBezTo>
                      <a:pt x="740" y="1273"/>
                      <a:pt x="739" y="1278"/>
                      <a:pt x="735" y="1280"/>
                    </a:cubicBezTo>
                    <a:cubicBezTo>
                      <a:pt x="731" y="1282"/>
                      <a:pt x="726" y="1281"/>
                      <a:pt x="724" y="1277"/>
                    </a:cubicBezTo>
                    <a:lnTo>
                      <a:pt x="669" y="1180"/>
                    </a:lnTo>
                    <a:cubicBezTo>
                      <a:pt x="666" y="1176"/>
                      <a:pt x="668" y="1171"/>
                      <a:pt x="671" y="1169"/>
                    </a:cubicBezTo>
                    <a:cubicBezTo>
                      <a:pt x="675" y="1167"/>
                      <a:pt x="680" y="1168"/>
                      <a:pt x="682" y="1172"/>
                    </a:cubicBezTo>
                    <a:close/>
                    <a:moveTo>
                      <a:pt x="778" y="1339"/>
                    </a:moveTo>
                    <a:lnTo>
                      <a:pt x="833" y="1436"/>
                    </a:lnTo>
                    <a:cubicBezTo>
                      <a:pt x="835" y="1440"/>
                      <a:pt x="834" y="1445"/>
                      <a:pt x="830" y="1447"/>
                    </a:cubicBezTo>
                    <a:cubicBezTo>
                      <a:pt x="826" y="1449"/>
                      <a:pt x="822" y="1448"/>
                      <a:pt x="819" y="1444"/>
                    </a:cubicBezTo>
                    <a:lnTo>
                      <a:pt x="764" y="1346"/>
                    </a:lnTo>
                    <a:cubicBezTo>
                      <a:pt x="762" y="1343"/>
                      <a:pt x="763" y="1338"/>
                      <a:pt x="767" y="1336"/>
                    </a:cubicBezTo>
                    <a:cubicBezTo>
                      <a:pt x="771" y="1333"/>
                      <a:pt x="775" y="1335"/>
                      <a:pt x="778" y="1339"/>
                    </a:cubicBezTo>
                    <a:close/>
                    <a:moveTo>
                      <a:pt x="873" y="1505"/>
                    </a:moveTo>
                    <a:lnTo>
                      <a:pt x="928" y="1603"/>
                    </a:lnTo>
                    <a:cubicBezTo>
                      <a:pt x="931" y="1606"/>
                      <a:pt x="929" y="1611"/>
                      <a:pt x="926" y="1613"/>
                    </a:cubicBezTo>
                    <a:cubicBezTo>
                      <a:pt x="922" y="1616"/>
                      <a:pt x="917" y="1614"/>
                      <a:pt x="915" y="1610"/>
                    </a:cubicBezTo>
                    <a:lnTo>
                      <a:pt x="859" y="1513"/>
                    </a:lnTo>
                    <a:cubicBezTo>
                      <a:pt x="857" y="1509"/>
                      <a:pt x="858" y="1504"/>
                      <a:pt x="862" y="1502"/>
                    </a:cubicBezTo>
                    <a:cubicBezTo>
                      <a:pt x="866" y="1500"/>
                      <a:pt x="871" y="1501"/>
                      <a:pt x="873" y="1505"/>
                    </a:cubicBezTo>
                    <a:close/>
                    <a:moveTo>
                      <a:pt x="968" y="1672"/>
                    </a:moveTo>
                    <a:lnTo>
                      <a:pt x="1024" y="1769"/>
                    </a:lnTo>
                    <a:cubicBezTo>
                      <a:pt x="1026" y="1773"/>
                      <a:pt x="1025" y="1778"/>
                      <a:pt x="1021" y="1780"/>
                    </a:cubicBezTo>
                    <a:cubicBezTo>
                      <a:pt x="1017" y="1782"/>
                      <a:pt x="1012" y="1781"/>
                      <a:pt x="1010" y="1777"/>
                    </a:cubicBezTo>
                    <a:lnTo>
                      <a:pt x="954" y="1680"/>
                    </a:lnTo>
                    <a:cubicBezTo>
                      <a:pt x="952" y="1676"/>
                      <a:pt x="953" y="1671"/>
                      <a:pt x="957" y="1669"/>
                    </a:cubicBezTo>
                    <a:cubicBezTo>
                      <a:pt x="961" y="1667"/>
                      <a:pt x="966" y="1668"/>
                      <a:pt x="968" y="1672"/>
                    </a:cubicBezTo>
                    <a:close/>
                    <a:moveTo>
                      <a:pt x="1063" y="1839"/>
                    </a:moveTo>
                    <a:lnTo>
                      <a:pt x="1119" y="1936"/>
                    </a:lnTo>
                    <a:cubicBezTo>
                      <a:pt x="1121" y="1940"/>
                      <a:pt x="1120" y="1945"/>
                      <a:pt x="1116" y="1947"/>
                    </a:cubicBezTo>
                    <a:cubicBezTo>
                      <a:pt x="1112" y="1949"/>
                      <a:pt x="1107" y="1948"/>
                      <a:pt x="1105" y="1944"/>
                    </a:cubicBezTo>
                    <a:lnTo>
                      <a:pt x="1050" y="1847"/>
                    </a:lnTo>
                    <a:cubicBezTo>
                      <a:pt x="1047" y="1843"/>
                      <a:pt x="1049" y="1838"/>
                      <a:pt x="1053" y="1836"/>
                    </a:cubicBezTo>
                    <a:cubicBezTo>
                      <a:pt x="1056" y="1833"/>
                      <a:pt x="1061" y="1835"/>
                      <a:pt x="1063" y="1839"/>
                    </a:cubicBezTo>
                    <a:close/>
                    <a:moveTo>
                      <a:pt x="1159" y="2005"/>
                    </a:moveTo>
                    <a:lnTo>
                      <a:pt x="1214" y="2103"/>
                    </a:lnTo>
                    <a:cubicBezTo>
                      <a:pt x="1216" y="2106"/>
                      <a:pt x="1215" y="2111"/>
                      <a:pt x="1211" y="2114"/>
                    </a:cubicBezTo>
                    <a:cubicBezTo>
                      <a:pt x="1207" y="2116"/>
                      <a:pt x="1203" y="2114"/>
                      <a:pt x="1200" y="2111"/>
                    </a:cubicBezTo>
                    <a:lnTo>
                      <a:pt x="1145" y="2013"/>
                    </a:lnTo>
                    <a:cubicBezTo>
                      <a:pt x="1143" y="2009"/>
                      <a:pt x="1144" y="2005"/>
                      <a:pt x="1148" y="2002"/>
                    </a:cubicBezTo>
                    <a:cubicBezTo>
                      <a:pt x="1152" y="2000"/>
                      <a:pt x="1157" y="2002"/>
                      <a:pt x="1159" y="2005"/>
                    </a:cubicBezTo>
                    <a:close/>
                    <a:moveTo>
                      <a:pt x="1254" y="2172"/>
                    </a:moveTo>
                    <a:lnTo>
                      <a:pt x="1310" y="2269"/>
                    </a:lnTo>
                    <a:cubicBezTo>
                      <a:pt x="1312" y="2273"/>
                      <a:pt x="1310" y="2278"/>
                      <a:pt x="1307" y="2280"/>
                    </a:cubicBezTo>
                    <a:cubicBezTo>
                      <a:pt x="1303" y="2282"/>
                      <a:pt x="1298" y="2281"/>
                      <a:pt x="1296" y="2277"/>
                    </a:cubicBezTo>
                    <a:lnTo>
                      <a:pt x="1240" y="2180"/>
                    </a:lnTo>
                    <a:cubicBezTo>
                      <a:pt x="1238" y="2176"/>
                      <a:pt x="1239" y="2171"/>
                      <a:pt x="1243" y="2169"/>
                    </a:cubicBezTo>
                    <a:cubicBezTo>
                      <a:pt x="1247" y="2167"/>
                      <a:pt x="1252" y="2168"/>
                      <a:pt x="1254" y="2172"/>
                    </a:cubicBezTo>
                    <a:close/>
                    <a:moveTo>
                      <a:pt x="1349" y="2339"/>
                    </a:moveTo>
                    <a:lnTo>
                      <a:pt x="1403" y="2432"/>
                    </a:lnTo>
                    <a:cubicBezTo>
                      <a:pt x="1405" y="2436"/>
                      <a:pt x="1404" y="2441"/>
                      <a:pt x="1400" y="2443"/>
                    </a:cubicBezTo>
                    <a:cubicBezTo>
                      <a:pt x="1396" y="2446"/>
                      <a:pt x="1391" y="2444"/>
                      <a:pt x="1389" y="2440"/>
                    </a:cubicBezTo>
                    <a:lnTo>
                      <a:pt x="1335" y="2347"/>
                    </a:lnTo>
                    <a:cubicBezTo>
                      <a:pt x="1333" y="2343"/>
                      <a:pt x="1334" y="2338"/>
                      <a:pt x="1338" y="2336"/>
                    </a:cubicBezTo>
                    <a:cubicBezTo>
                      <a:pt x="1342" y="2334"/>
                      <a:pt x="1347" y="2335"/>
                      <a:pt x="1349" y="2339"/>
                    </a:cubicBezTo>
                    <a:close/>
                  </a:path>
                </a:pathLst>
              </a:custGeom>
              <a:solidFill>
                <a:srgbClr val="000000"/>
              </a:solidFill>
              <a:ln w="7938">
                <a:solidFill>
                  <a:srgbClr val="000000"/>
                </a:solidFill>
                <a:bevel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44"/>
              <p:cNvSpPr>
                <a:spLocks/>
              </p:cNvSpPr>
              <p:nvPr/>
            </p:nvSpPr>
            <p:spPr bwMode="auto">
              <a:xfrm>
                <a:off x="1352" y="2450"/>
                <a:ext cx="363" cy="311"/>
              </a:xfrm>
              <a:custGeom>
                <a:avLst/>
                <a:gdLst>
                  <a:gd name="T0" fmla="*/ 0 w 363"/>
                  <a:gd name="T1" fmla="*/ 0 h 311"/>
                  <a:gd name="T2" fmla="*/ 363 w 363"/>
                  <a:gd name="T3" fmla="*/ 311 h 311"/>
                  <a:gd name="T4" fmla="*/ 0 60000 65536"/>
                  <a:gd name="T5" fmla="*/ 0 60000 65536"/>
                  <a:gd name="T6" fmla="*/ 0 w 363"/>
                  <a:gd name="T7" fmla="*/ 0 h 311"/>
                  <a:gd name="T8" fmla="*/ 363 w 363"/>
                  <a:gd name="T9" fmla="*/ 311 h 31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63" h="311">
                    <a:moveTo>
                      <a:pt x="0" y="0"/>
                    </a:moveTo>
                    <a:cubicBezTo>
                      <a:pt x="0" y="172"/>
                      <a:pt x="163" y="311"/>
                      <a:pt x="363" y="311"/>
                    </a:cubicBezTo>
                  </a:path>
                </a:pathLst>
              </a:custGeom>
              <a:noFill/>
              <a:ln w="6350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45"/>
              <p:cNvSpPr>
                <a:spLocks/>
              </p:cNvSpPr>
              <p:nvPr/>
            </p:nvSpPr>
            <p:spPr bwMode="auto">
              <a:xfrm>
                <a:off x="1707" y="2450"/>
                <a:ext cx="423" cy="311"/>
              </a:xfrm>
              <a:custGeom>
                <a:avLst/>
                <a:gdLst>
                  <a:gd name="T0" fmla="*/ 0 w 423"/>
                  <a:gd name="T1" fmla="*/ 311 h 311"/>
                  <a:gd name="T2" fmla="*/ 423 w 423"/>
                  <a:gd name="T3" fmla="*/ 0 h 311"/>
                  <a:gd name="T4" fmla="*/ 423 w 423"/>
                  <a:gd name="T5" fmla="*/ 0 h 311"/>
                  <a:gd name="T6" fmla="*/ 0 60000 65536"/>
                  <a:gd name="T7" fmla="*/ 0 60000 65536"/>
                  <a:gd name="T8" fmla="*/ 0 60000 65536"/>
                  <a:gd name="T9" fmla="*/ 0 w 423"/>
                  <a:gd name="T10" fmla="*/ 0 h 311"/>
                  <a:gd name="T11" fmla="*/ 423 w 423"/>
                  <a:gd name="T12" fmla="*/ 311 h 3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23" h="311">
                    <a:moveTo>
                      <a:pt x="0" y="311"/>
                    </a:moveTo>
                    <a:cubicBezTo>
                      <a:pt x="233" y="311"/>
                      <a:pt x="423" y="172"/>
                      <a:pt x="423" y="0"/>
                    </a:cubicBezTo>
                    <a:cubicBezTo>
                      <a:pt x="423" y="0"/>
                      <a:pt x="423" y="0"/>
                      <a:pt x="423" y="0"/>
                    </a:cubicBezTo>
                  </a:path>
                </a:pathLst>
              </a:custGeom>
              <a:noFill/>
              <a:ln w="6350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46"/>
              <p:cNvSpPr>
                <a:spLocks/>
              </p:cNvSpPr>
              <p:nvPr/>
            </p:nvSpPr>
            <p:spPr bwMode="auto">
              <a:xfrm>
                <a:off x="3542" y="2489"/>
                <a:ext cx="363" cy="311"/>
              </a:xfrm>
              <a:custGeom>
                <a:avLst/>
                <a:gdLst>
                  <a:gd name="T0" fmla="*/ 0 w 363"/>
                  <a:gd name="T1" fmla="*/ 0 h 311"/>
                  <a:gd name="T2" fmla="*/ 363 w 363"/>
                  <a:gd name="T3" fmla="*/ 311 h 311"/>
                  <a:gd name="T4" fmla="*/ 0 60000 65536"/>
                  <a:gd name="T5" fmla="*/ 0 60000 65536"/>
                  <a:gd name="T6" fmla="*/ 0 w 363"/>
                  <a:gd name="T7" fmla="*/ 0 h 311"/>
                  <a:gd name="T8" fmla="*/ 363 w 363"/>
                  <a:gd name="T9" fmla="*/ 311 h 31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63" h="311">
                    <a:moveTo>
                      <a:pt x="0" y="0"/>
                    </a:moveTo>
                    <a:cubicBezTo>
                      <a:pt x="0" y="172"/>
                      <a:pt x="163" y="311"/>
                      <a:pt x="363" y="311"/>
                    </a:cubicBezTo>
                  </a:path>
                </a:pathLst>
              </a:custGeom>
              <a:noFill/>
              <a:ln w="6350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47"/>
              <p:cNvSpPr>
                <a:spLocks/>
              </p:cNvSpPr>
              <p:nvPr/>
            </p:nvSpPr>
            <p:spPr bwMode="auto">
              <a:xfrm>
                <a:off x="3896" y="2489"/>
                <a:ext cx="424" cy="311"/>
              </a:xfrm>
              <a:custGeom>
                <a:avLst/>
                <a:gdLst>
                  <a:gd name="T0" fmla="*/ 0 w 424"/>
                  <a:gd name="T1" fmla="*/ 311 h 311"/>
                  <a:gd name="T2" fmla="*/ 424 w 424"/>
                  <a:gd name="T3" fmla="*/ 0 h 311"/>
                  <a:gd name="T4" fmla="*/ 424 w 424"/>
                  <a:gd name="T5" fmla="*/ 0 h 311"/>
                  <a:gd name="T6" fmla="*/ 0 60000 65536"/>
                  <a:gd name="T7" fmla="*/ 0 60000 65536"/>
                  <a:gd name="T8" fmla="*/ 0 60000 65536"/>
                  <a:gd name="T9" fmla="*/ 0 w 424"/>
                  <a:gd name="T10" fmla="*/ 0 h 311"/>
                  <a:gd name="T11" fmla="*/ 424 w 424"/>
                  <a:gd name="T12" fmla="*/ 311 h 3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24" h="311">
                    <a:moveTo>
                      <a:pt x="0" y="311"/>
                    </a:moveTo>
                    <a:cubicBezTo>
                      <a:pt x="234" y="311"/>
                      <a:pt x="424" y="172"/>
                      <a:pt x="424" y="0"/>
                    </a:cubicBezTo>
                    <a:cubicBezTo>
                      <a:pt x="424" y="0"/>
                      <a:pt x="424" y="0"/>
                      <a:pt x="424" y="0"/>
                    </a:cubicBezTo>
                  </a:path>
                </a:pathLst>
              </a:custGeom>
              <a:noFill/>
              <a:ln w="6350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" name="Line 5"/>
            <p:cNvSpPr>
              <a:spLocks noChangeShapeType="1"/>
            </p:cNvSpPr>
            <p:nvPr/>
          </p:nvSpPr>
          <p:spPr bwMode="auto">
            <a:xfrm flipH="1">
              <a:off x="5486400" y="3988290"/>
              <a:ext cx="1010942" cy="737467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>
              <a:off x="5516630" y="4013772"/>
              <a:ext cx="1007702" cy="665139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9"/>
            <p:cNvSpPr txBox="1">
              <a:spLocks noChangeArrowheads="1"/>
            </p:cNvSpPr>
            <p:nvPr/>
          </p:nvSpPr>
          <p:spPr bwMode="auto">
            <a:xfrm>
              <a:off x="5384800" y="5181601"/>
              <a:ext cx="6604000" cy="585748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1800" b="1" dirty="0" smtClean="0">
                  <a:latin typeface="Calibri" pitchFamily="34" charset="0"/>
                  <a:ea typeface="SimSun" pitchFamily="2" charset="-122"/>
                  <a:cs typeface="Arial" pitchFamily="34" charset="0"/>
                </a:rPr>
                <a:t>Upper bound-based FP-tree pruning</a:t>
              </a:r>
              <a:endParaRPr lang="en-US" altLang="zh-CN" sz="1800" b="1" dirty="0">
                <a:latin typeface="Calibri" pitchFamily="34" charset="0"/>
                <a:ea typeface="SimSun" pitchFamily="2" charset="-122"/>
                <a:cs typeface="Arial" pitchFamily="34" charset="0"/>
              </a:endParaRPr>
            </a:p>
          </p:txBody>
        </p:sp>
        <p:sp>
          <p:nvSpPr>
            <p:cNvPr id="9" name="Text Box 48"/>
            <p:cNvSpPr txBox="1">
              <a:spLocks noChangeArrowheads="1"/>
            </p:cNvSpPr>
            <p:nvPr/>
          </p:nvSpPr>
          <p:spPr bwMode="auto">
            <a:xfrm>
              <a:off x="5892800" y="3048000"/>
              <a:ext cx="8128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>
                  <a:ea typeface="SimSun" pitchFamily="2" charset="-122"/>
                </a:rPr>
                <a:t>a</a:t>
              </a:r>
            </a:p>
          </p:txBody>
        </p:sp>
        <p:sp>
          <p:nvSpPr>
            <p:cNvPr id="10" name="Text Box 49"/>
            <p:cNvSpPr txBox="1">
              <a:spLocks noChangeArrowheads="1"/>
            </p:cNvSpPr>
            <p:nvPr/>
          </p:nvSpPr>
          <p:spPr bwMode="auto">
            <a:xfrm>
              <a:off x="5384800" y="4343400"/>
              <a:ext cx="8128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>
                  <a:ea typeface="SimSun" pitchFamily="2" charset="-122"/>
                </a:rPr>
                <a:t>b</a:t>
              </a:r>
            </a:p>
          </p:txBody>
        </p:sp>
        <p:sp>
          <p:nvSpPr>
            <p:cNvPr id="11" name="Oval 60"/>
            <p:cNvSpPr>
              <a:spLocks noChangeArrowheads="1"/>
            </p:cNvSpPr>
            <p:nvPr/>
          </p:nvSpPr>
          <p:spPr bwMode="auto">
            <a:xfrm>
              <a:off x="5892800" y="2895600"/>
              <a:ext cx="1219200" cy="8382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2" name="Oval 62"/>
            <p:cNvSpPr>
              <a:spLocks noChangeArrowheads="1"/>
            </p:cNvSpPr>
            <p:nvPr/>
          </p:nvSpPr>
          <p:spPr bwMode="auto">
            <a:xfrm>
              <a:off x="5384800" y="3810001"/>
              <a:ext cx="1216968" cy="1219200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13" name="Line 65"/>
            <p:cNvSpPr>
              <a:spLocks noChangeShapeType="1"/>
            </p:cNvSpPr>
            <p:nvPr/>
          </p:nvSpPr>
          <p:spPr bwMode="auto">
            <a:xfrm flipH="1">
              <a:off x="6400800" y="1676400"/>
              <a:ext cx="1930400" cy="1371600"/>
            </a:xfrm>
            <a:prstGeom prst="line">
              <a:avLst/>
            </a:prstGeom>
            <a:noFill/>
            <a:ln w="50800">
              <a:solidFill>
                <a:srgbClr val="00B05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66"/>
            <p:cNvSpPr>
              <a:spLocks noChangeShapeType="1"/>
            </p:cNvSpPr>
            <p:nvPr/>
          </p:nvSpPr>
          <p:spPr bwMode="auto">
            <a:xfrm flipH="1">
              <a:off x="5486400" y="3429000"/>
              <a:ext cx="711200" cy="914400"/>
            </a:xfrm>
            <a:prstGeom prst="line">
              <a:avLst/>
            </a:prstGeom>
            <a:noFill/>
            <a:ln w="50800">
              <a:solidFill>
                <a:srgbClr val="00B05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67"/>
            <p:cNvSpPr>
              <a:spLocks noChangeShapeType="1"/>
            </p:cNvSpPr>
            <p:nvPr/>
          </p:nvSpPr>
          <p:spPr bwMode="auto">
            <a:xfrm>
              <a:off x="6908800" y="3429000"/>
              <a:ext cx="711200" cy="914400"/>
            </a:xfrm>
            <a:prstGeom prst="line">
              <a:avLst/>
            </a:prstGeom>
            <a:noFill/>
            <a:ln w="50800">
              <a:solidFill>
                <a:srgbClr val="00B05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4" name="Rectangle 3"/>
          <p:cNvSpPr txBox="1">
            <a:spLocks noChangeArrowheads="1"/>
          </p:cNvSpPr>
          <p:nvPr/>
        </p:nvSpPr>
        <p:spPr>
          <a:xfrm>
            <a:off x="4364556" y="4469675"/>
            <a:ext cx="6618753" cy="2037745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>
                <a:ea typeface="SimSun" pitchFamily="2" charset="-122"/>
              </a:rPr>
              <a:t>Ex.: Prune b’s cond. FP-tree if </a:t>
            </a:r>
            <a:r>
              <a:rPr lang="en-US" altLang="zh-CN" sz="2400" dirty="0" err="1" smtClean="0">
                <a:ea typeface="SimSun" pitchFamily="2" charset="-122"/>
              </a:rPr>
              <a:t>UpperBoundIG</a:t>
            </a:r>
            <a:r>
              <a:rPr lang="en-US" altLang="zh-CN" sz="2400" dirty="0" smtClean="0">
                <a:ea typeface="SimSun" pitchFamily="2" charset="-122"/>
              </a:rPr>
              <a:t>(b) </a:t>
            </a:r>
            <a:r>
              <a:rPr lang="en-US" altLang="zh-CN" sz="2400" dirty="0">
                <a:ea typeface="SimSun" pitchFamily="2" charset="-122"/>
              </a:rPr>
              <a:t>≤ </a:t>
            </a:r>
            <a:r>
              <a:rPr lang="en-US" altLang="zh-CN" sz="2400" dirty="0" err="1" smtClean="0">
                <a:ea typeface="SimSun" pitchFamily="2" charset="-122"/>
              </a:rPr>
              <a:t>InfoGain</a:t>
            </a:r>
            <a:r>
              <a:rPr lang="en-US" altLang="zh-CN" sz="2400" dirty="0" smtClean="0">
                <a:ea typeface="SimSun" pitchFamily="2" charset="-122"/>
              </a:rPr>
              <a:t>(a), where </a:t>
            </a:r>
            <a:r>
              <a:rPr lang="en-US" altLang="zh-CN" sz="2400" dirty="0" err="1" smtClean="0">
                <a:ea typeface="SimSun" pitchFamily="2" charset="-122"/>
              </a:rPr>
              <a:t>UpperBound</a:t>
            </a:r>
            <a:r>
              <a:rPr lang="en-US" altLang="zh-CN" sz="2400" dirty="0" smtClean="0">
                <a:ea typeface="SimSun" pitchFamily="2" charset="-122"/>
              </a:rPr>
              <a:t> IG(b) is determined by b’s support in its conditional DB</a:t>
            </a:r>
          </a:p>
          <a:p>
            <a:r>
              <a:rPr lang="en-US" altLang="zh-CN" sz="2400" dirty="0" err="1" smtClean="0">
                <a:ea typeface="SimSun" pitchFamily="2" charset="-122"/>
              </a:rPr>
              <a:t>DDPMine</a:t>
            </a:r>
            <a:r>
              <a:rPr lang="en-US" altLang="zh-CN" sz="2400" dirty="0" smtClean="0">
                <a:ea typeface="SimSun" pitchFamily="2" charset="-122"/>
              </a:rPr>
              <a:t>: A feature-based approach, i.e., mining only the most discriminative patterns</a:t>
            </a:r>
          </a:p>
        </p:txBody>
      </p:sp>
    </p:spTree>
    <p:extLst>
      <p:ext uri="{BB962C8B-B14F-4D97-AF65-F5344CB8AC3E}">
        <p14:creationId xmlns:p14="http://schemas.microsoft.com/office/powerpoint/2010/main" val="204452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466723" y="3174382"/>
            <a:ext cx="6074322" cy="3457929"/>
            <a:chOff x="3029055" y="1364998"/>
            <a:chExt cx="5899258" cy="3962400"/>
          </a:xfrm>
        </p:grpSpPr>
        <p:pic>
          <p:nvPicPr>
            <p:cNvPr id="5" name="Picture 1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9055" y="1364998"/>
              <a:ext cx="5899258" cy="396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AutoShape 15"/>
            <p:cNvSpPr>
              <a:spLocks noChangeArrowheads="1"/>
            </p:cNvSpPr>
            <p:nvPr/>
          </p:nvSpPr>
          <p:spPr bwMode="auto">
            <a:xfrm>
              <a:off x="6629400" y="1532793"/>
              <a:ext cx="978684" cy="351632"/>
            </a:xfrm>
            <a:prstGeom prst="wedgeRoundRectCallout">
              <a:avLst>
                <a:gd name="adj1" fmla="val 70102"/>
                <a:gd name="adj2" fmla="val 100000"/>
                <a:gd name="adj3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r>
                <a:rPr lang="en-US" altLang="zh-CN" sz="1200" b="1">
                  <a:ea typeface="SimSun" pitchFamily="2" charset="-122"/>
                </a:rPr>
                <a:t>PatClass</a:t>
              </a:r>
            </a:p>
          </p:txBody>
        </p:sp>
        <p:sp>
          <p:nvSpPr>
            <p:cNvPr id="7" name="AutoShape 16"/>
            <p:cNvSpPr>
              <a:spLocks noChangeArrowheads="1"/>
            </p:cNvSpPr>
            <p:nvPr/>
          </p:nvSpPr>
          <p:spPr bwMode="auto">
            <a:xfrm>
              <a:off x="7510463" y="2380859"/>
              <a:ext cx="973979" cy="378461"/>
            </a:xfrm>
            <a:prstGeom prst="wedgeRoundRectCallout">
              <a:avLst>
                <a:gd name="adj1" fmla="val -19977"/>
                <a:gd name="adj2" fmla="val 133634"/>
                <a:gd name="adj3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r>
                <a:rPr lang="en-US" altLang="zh-CN" sz="1200" b="1">
                  <a:ea typeface="SimSun" pitchFamily="2" charset="-122"/>
                </a:rPr>
                <a:t>Harmony</a:t>
              </a:r>
            </a:p>
          </p:txBody>
        </p:sp>
        <p:sp>
          <p:nvSpPr>
            <p:cNvPr id="8" name="AutoShape 17"/>
            <p:cNvSpPr>
              <a:spLocks noChangeArrowheads="1"/>
            </p:cNvSpPr>
            <p:nvPr/>
          </p:nvSpPr>
          <p:spPr bwMode="auto">
            <a:xfrm>
              <a:off x="7315200" y="4064978"/>
              <a:ext cx="978684" cy="347492"/>
            </a:xfrm>
            <a:prstGeom prst="wedgeRoundRectCallout">
              <a:avLst>
                <a:gd name="adj1" fmla="val 31787"/>
                <a:gd name="adj2" fmla="val 134097"/>
                <a:gd name="adj3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r>
                <a:rPr lang="en-US" altLang="zh-CN" sz="1200" b="1">
                  <a:ea typeface="SimSun" pitchFamily="2" charset="-122"/>
                </a:rPr>
                <a:t>DDPMine</a:t>
              </a:r>
            </a:p>
          </p:txBody>
        </p:sp>
      </p:grpSp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12192000" cy="762000"/>
          </a:xfrm>
        </p:spPr>
        <p:txBody>
          <a:bodyPr>
            <a:normAutofit/>
          </a:bodyPr>
          <a:lstStyle/>
          <a:p>
            <a:r>
              <a:rPr lang="en-US" altLang="zh-CN" sz="4000" dirty="0" err="1">
                <a:ea typeface="SimSun" pitchFamily="2" charset="-122"/>
              </a:rPr>
              <a:t>DDPMine</a:t>
            </a:r>
            <a:r>
              <a:rPr lang="en-US" altLang="zh-CN" sz="4000" dirty="0">
                <a:ea typeface="SimSun" pitchFamily="2" charset="-122"/>
              </a:rPr>
              <a:t> Efficiency: Runtime Comparison</a:t>
            </a:r>
            <a:endParaRPr lang="en-US" altLang="zh-CN" sz="4000" dirty="0" smtClean="0">
              <a:ea typeface="SimSun" pitchFamily="2" charset="-122"/>
            </a:endParaRP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6723" y="1245479"/>
            <a:ext cx="11072021" cy="3242441"/>
          </a:xfrm>
        </p:spPr>
        <p:txBody>
          <a:bodyPr/>
          <a:lstStyle/>
          <a:p>
            <a:pPr>
              <a:defRPr/>
            </a:pPr>
            <a:r>
              <a:rPr lang="en-US" altLang="zh-CN" sz="2400" kern="0" dirty="0" smtClean="0">
                <a:ea typeface="SimSun" pitchFamily="2" charset="-122"/>
              </a:rPr>
              <a:t>Comparing three algorithms on classification efficiency (runtime in seconds)</a:t>
            </a:r>
          </a:p>
          <a:p>
            <a:pPr lvl="1">
              <a:spcBef>
                <a:spcPct val="20000"/>
              </a:spcBef>
            </a:pPr>
            <a:r>
              <a:rPr lang="en-US" altLang="en-US" sz="2400" dirty="0" err="1">
                <a:latin typeface="Calibri" pitchFamily="34" charset="0"/>
              </a:rPr>
              <a:t>PatClass</a:t>
            </a:r>
            <a:r>
              <a:rPr lang="en-US" altLang="en-US" sz="2400" dirty="0">
                <a:latin typeface="Calibri" pitchFamily="34" charset="0"/>
              </a:rPr>
              <a:t>: Discriminative-Pattern-Based Classification [Cheng et al., ICDE’07]</a:t>
            </a:r>
          </a:p>
          <a:p>
            <a:pPr lvl="1">
              <a:spcBef>
                <a:spcPct val="20000"/>
              </a:spcBef>
            </a:pPr>
            <a:r>
              <a:rPr lang="en-US" altLang="zh-CN" sz="2400" dirty="0">
                <a:latin typeface="Calibri" pitchFamily="34" charset="0"/>
                <a:ea typeface="SimSun" pitchFamily="2" charset="-122"/>
              </a:rPr>
              <a:t>Harmony [Wang &amp; </a:t>
            </a:r>
            <a:r>
              <a:rPr lang="en-US" altLang="zh-CN" sz="2400" dirty="0" err="1">
                <a:latin typeface="Calibri" pitchFamily="34" charset="0"/>
                <a:ea typeface="SimSun" pitchFamily="2" charset="-122"/>
              </a:rPr>
              <a:t>Karypis</a:t>
            </a:r>
            <a:r>
              <a:rPr lang="en-US" altLang="zh-CN" sz="2400" dirty="0">
                <a:latin typeface="Calibri" pitchFamily="34" charset="0"/>
                <a:ea typeface="SimSun" pitchFamily="2" charset="-122"/>
              </a:rPr>
              <a:t>, SDM’05]</a:t>
            </a:r>
          </a:p>
          <a:p>
            <a:pPr lvl="1">
              <a:spcBef>
                <a:spcPct val="20000"/>
              </a:spcBef>
            </a:pPr>
            <a:r>
              <a:rPr lang="en-US" altLang="zh-CN" sz="2400" dirty="0" err="1">
                <a:latin typeface="Calibri" pitchFamily="34" charset="0"/>
                <a:ea typeface="SimSun" pitchFamily="2" charset="-122"/>
              </a:rPr>
              <a:t>DDPMine</a:t>
            </a:r>
            <a:r>
              <a:rPr lang="en-US" altLang="zh-CN" sz="2400">
                <a:latin typeface="Calibri" pitchFamily="34" charset="0"/>
                <a:ea typeface="SimSun" pitchFamily="2" charset="-122"/>
              </a:rPr>
              <a:t>: </a:t>
            </a:r>
            <a:r>
              <a:rPr lang="en-US" altLang="zh-CN" sz="2400" smtClean="0">
                <a:latin typeface="Calibri" pitchFamily="34" charset="0"/>
                <a:ea typeface="SimSun" pitchFamily="2" charset="-122"/>
              </a:rPr>
              <a:t>Direct </a:t>
            </a:r>
            <a:r>
              <a:rPr lang="en-US" altLang="zh-CN" sz="2400" dirty="0">
                <a:latin typeface="Calibri" pitchFamily="34" charset="0"/>
                <a:ea typeface="SimSun" pitchFamily="2" charset="-122"/>
              </a:rPr>
              <a:t>discriminative pattern mining [Cheng et al., ICDE’08</a:t>
            </a:r>
            <a:r>
              <a:rPr lang="en-US" altLang="zh-CN" sz="2400" dirty="0" smtClean="0">
                <a:latin typeface="Calibri" pitchFamily="34" charset="0"/>
                <a:ea typeface="SimSun" pitchFamily="2" charset="-122"/>
              </a:rPr>
              <a:t>]</a:t>
            </a:r>
            <a:endParaRPr lang="en-US" altLang="zh-CN" sz="2400" kern="0" dirty="0">
              <a:ea typeface="SimSun" pitchFamily="2" charset="-122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469388" y="4903347"/>
            <a:ext cx="10834123" cy="1504950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</a:pPr>
            <a:endParaRPr lang="en-US" altLang="zh-CN" sz="2400" dirty="0">
              <a:latin typeface="Calibri" pitchFamily="34" charset="0"/>
              <a:ea typeface="SimSun" pitchFamily="2" charset="-122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6657826" y="3202275"/>
            <a:ext cx="4568402" cy="2356233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400" kern="0" dirty="0" smtClean="0">
                <a:ea typeface="SimSun" pitchFamily="2" charset="-122"/>
              </a:rPr>
              <a:t>All three methods mine discriminative frequent patterns for effective classification</a:t>
            </a:r>
          </a:p>
          <a:p>
            <a:pPr marL="461963" lvl="1" indent="-461963">
              <a:buClr>
                <a:srgbClr val="0000CC"/>
              </a:buClr>
              <a:defRPr/>
            </a:pPr>
            <a:r>
              <a:rPr lang="en-US" altLang="zh-CN" sz="2400" dirty="0" err="1" smtClean="0">
                <a:ea typeface="SimSun" pitchFamily="2" charset="-122"/>
              </a:rPr>
              <a:t>DDPMine</a:t>
            </a:r>
            <a:r>
              <a:rPr lang="en-US" altLang="zh-CN" sz="2400" dirty="0" smtClean="0">
                <a:ea typeface="SimSun" pitchFamily="2" charset="-122"/>
              </a:rPr>
              <a:t> substantially improves mining efficiency</a:t>
            </a:r>
            <a:endParaRPr lang="en-US" altLang="zh-CN" sz="2400" dirty="0"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339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ea typeface="SimSun" pitchFamily="2" charset="-122"/>
              </a:rPr>
              <a:t>A Comparison on Classification Accuracy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742" y="1177159"/>
            <a:ext cx="4578368" cy="5002924"/>
          </a:xfrm>
        </p:spPr>
        <p:txBody>
          <a:bodyPr/>
          <a:lstStyle/>
          <a:p>
            <a:pPr marL="461963" lvl="1" indent="-461963">
              <a:buClr>
                <a:srgbClr val="0000CC"/>
              </a:buClr>
            </a:pPr>
            <a:r>
              <a:rPr lang="en-US" sz="2400" dirty="0" smtClean="0"/>
              <a:t>In comparison with </a:t>
            </a:r>
            <a:r>
              <a:rPr lang="en-US" altLang="zh-CN" sz="2400" dirty="0" smtClean="0">
                <a:ea typeface="SimSun" pitchFamily="2" charset="-122"/>
              </a:rPr>
              <a:t>Harmony </a:t>
            </a:r>
            <a:r>
              <a:rPr lang="en-US" altLang="zh-CN" sz="2400" dirty="0">
                <a:ea typeface="SimSun" pitchFamily="2" charset="-122"/>
              </a:rPr>
              <a:t>and </a:t>
            </a:r>
            <a:r>
              <a:rPr lang="en-US" altLang="zh-CN" sz="2400" dirty="0" err="1">
                <a:ea typeface="SimSun" pitchFamily="2" charset="-122"/>
              </a:rPr>
              <a:t>PatClass</a:t>
            </a:r>
            <a:r>
              <a:rPr lang="en-US" altLang="zh-CN" sz="2400" dirty="0">
                <a:ea typeface="SimSun" pitchFamily="2" charset="-122"/>
              </a:rPr>
              <a:t>, </a:t>
            </a:r>
            <a:r>
              <a:rPr lang="en-US" altLang="zh-CN" sz="2400" dirty="0" err="1">
                <a:ea typeface="SimSun" pitchFamily="2" charset="-122"/>
              </a:rPr>
              <a:t>DDPMine</a:t>
            </a:r>
            <a:r>
              <a:rPr lang="en-US" altLang="zh-CN" sz="2400" dirty="0">
                <a:ea typeface="SimSun" pitchFamily="2" charset="-122"/>
              </a:rPr>
              <a:t> maintains high accuracy and substantially improves mining efficiency</a:t>
            </a:r>
          </a:p>
          <a:p>
            <a:r>
              <a:rPr lang="en-US" sz="2400" dirty="0" smtClean="0"/>
              <a:t>An extension of this methodology has been applied to software bug analysis (D. </a:t>
            </a:r>
            <a:r>
              <a:rPr lang="en-US" sz="2400" dirty="0"/>
              <a:t>Lo, </a:t>
            </a:r>
            <a:r>
              <a:rPr lang="en-US" sz="2400" dirty="0" smtClean="0"/>
              <a:t>et al., </a:t>
            </a:r>
            <a:r>
              <a:rPr lang="en-US" sz="2400" dirty="0"/>
              <a:t>"Classification of Software Behaviors for Failure Detection: A Discriminative Pattern Mining Approach", </a:t>
            </a:r>
            <a:r>
              <a:rPr lang="en-US" sz="2400" dirty="0" smtClean="0"/>
              <a:t>KDD'09</a:t>
            </a:r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4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810827"/>
              </p:ext>
            </p:extLst>
          </p:nvPr>
        </p:nvGraphicFramePr>
        <p:xfrm>
          <a:off x="5223641" y="1219200"/>
          <a:ext cx="6264162" cy="3818364"/>
        </p:xfrm>
        <a:graphic>
          <a:graphicData uri="http://schemas.openxmlformats.org/drawingml/2006/table">
            <a:tbl>
              <a:tblPr/>
              <a:tblGrid>
                <a:gridCol w="1643981"/>
                <a:gridCol w="1538851"/>
                <a:gridCol w="1643981"/>
                <a:gridCol w="1437349"/>
              </a:tblGrid>
              <a:tr h="4190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Datasets</a:t>
                      </a:r>
                    </a:p>
                  </a:txBody>
                  <a:tcPr marL="121920" marR="121920"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Harmony</a:t>
                      </a:r>
                    </a:p>
                  </a:txBody>
                  <a:tcPr marL="121920" marR="121920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PatClass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itchFamily="2" charset="-122"/>
                      </a:endParaRPr>
                    </a:p>
                  </a:txBody>
                  <a:tcPr marL="121920" marR="121920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DDPMine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itchFamily="2" charset="-122"/>
                      </a:endParaRPr>
                    </a:p>
                  </a:txBody>
                  <a:tcPr marL="121920" marR="121920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562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adult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chess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crx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hypo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mushroom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sick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sonar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waveform</a:t>
                      </a:r>
                    </a:p>
                  </a:txBody>
                  <a:tcPr marL="121920" marR="121920"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81.90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43.00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82.46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95.24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99.94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93.88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77.44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87.28</a:t>
                      </a:r>
                    </a:p>
                  </a:txBody>
                  <a:tcPr marL="121920" marR="121920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84.24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91.68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85.06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99.24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99.97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97.49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90.86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91.22</a:t>
                      </a:r>
                    </a:p>
                  </a:txBody>
                  <a:tcPr marL="121920" marR="121920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84.82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91.85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84.93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99.24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100.00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98.36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88.74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91.83</a:t>
                      </a:r>
                    </a:p>
                  </a:txBody>
                  <a:tcPr marL="121920" marR="121920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F6A8"/>
                    </a:solidFill>
                  </a:tcPr>
                </a:tc>
              </a:tr>
              <a:tr h="4427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Average</a:t>
                      </a:r>
                    </a:p>
                  </a:txBody>
                  <a:tcPr marL="121920" marR="121920"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82.643</a:t>
                      </a:r>
                    </a:p>
                  </a:txBody>
                  <a:tcPr marL="121920" marR="121920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92.470</a:t>
                      </a:r>
                    </a:p>
                  </a:txBody>
                  <a:tcPr marL="121920" marR="121920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92.471</a:t>
                      </a:r>
                    </a:p>
                  </a:txBody>
                  <a:tcPr marL="121920" marR="121920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F6A8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701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44000"/>
          </a:xfrm>
        </p:spPr>
      </p:pic>
    </p:spTree>
    <p:extLst>
      <p:ext uri="{BB962C8B-B14F-4D97-AF65-F5344CB8AC3E}">
        <p14:creationId xmlns:p14="http://schemas.microsoft.com/office/powerpoint/2010/main" val="75913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kern="0" dirty="0" smtClean="0"/>
              <a:t>Advanced Pattern-Based Classification</a:t>
            </a:r>
            <a:endParaRPr lang="en-US" altLang="en-US" kern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388" y="1205892"/>
            <a:ext cx="11317758" cy="5033954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rgbClr val="0000FF"/>
              </a:buClr>
              <a:tabLst>
                <a:tab pos="7658100" algn="l"/>
              </a:tabLst>
            </a:pPr>
            <a:r>
              <a:rPr lang="en-US" altLang="en-US" dirty="0" smtClean="0"/>
              <a:t>Classification: Basic Concepts</a:t>
            </a:r>
            <a:endParaRPr lang="en-US" altLang="en-US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dirty="0">
                <a:ea typeface="SimSun" pitchFamily="2" charset="-122"/>
              </a:rPr>
              <a:t>Pattern-Based Classification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Associative Classification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dirty="0">
                <a:ea typeface="SimSun" pitchFamily="2" charset="-122"/>
              </a:rPr>
              <a:t>Discriminative Pattern-Based Classification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dirty="0">
                <a:ea typeface="SimSun" pitchFamily="2" charset="-122"/>
              </a:rPr>
              <a:t>Direct Mining of Discriminative </a:t>
            </a:r>
            <a:r>
              <a:rPr lang="en-US" altLang="zh-CN" dirty="0" smtClean="0">
                <a:ea typeface="SimSun" pitchFamily="2" charset="-122"/>
              </a:rPr>
              <a:t>Patterns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dirty="0" err="1"/>
              <a:t>DPClass</a:t>
            </a:r>
            <a:r>
              <a:rPr lang="en-US" dirty="0"/>
              <a:t>: </a:t>
            </a:r>
            <a:r>
              <a:rPr lang="en-US" dirty="0" smtClean="0"/>
              <a:t>Effective </a:t>
            </a:r>
            <a:r>
              <a:rPr lang="en-US" dirty="0"/>
              <a:t>but Concise Discriminative </a:t>
            </a:r>
            <a:r>
              <a:rPr lang="en-US" dirty="0" smtClean="0"/>
              <a:t>Patterns-Based Classification</a:t>
            </a:r>
            <a:endParaRPr lang="en-US" altLang="en-US" dirty="0"/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auto">
          <a:xfrm>
            <a:off x="659974" y="6238842"/>
            <a:ext cx="8465919" cy="3692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 lIns="91390" tIns="45695" rIns="91390" bIns="45695">
            <a:spAutoFit/>
          </a:bodyPr>
          <a:lstStyle>
            <a:lvl1pPr defTabSz="3292475"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3292475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defTabSz="3292475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defTabSz="3292475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defTabSz="3292475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3292475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3292475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3292475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3292475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</a:rPr>
              <a:t>Thanks </a:t>
            </a: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to Hong </a:t>
            </a:r>
            <a:r>
              <a:rPr lang="en-US" altLang="zh-CN" sz="1800" dirty="0" err="1">
                <a:solidFill>
                  <a:srgbClr val="000000"/>
                </a:solidFill>
                <a:latin typeface="Arial" charset="0"/>
              </a:rPr>
              <a:t>Cheng@CUHK</a:t>
            </a: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</a:rPr>
              <a:t>and </a:t>
            </a:r>
            <a:r>
              <a:rPr lang="en-US" altLang="zh-CN" sz="1800" dirty="0" err="1" smtClean="0">
                <a:solidFill>
                  <a:srgbClr val="000000"/>
                </a:solidFill>
                <a:latin typeface="Arial" charset="0"/>
              </a:rPr>
              <a:t>Jingbo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</a:rPr>
              <a:t> Shang @UIUC for their contributions</a:t>
            </a:r>
            <a:endParaRPr lang="en-US" altLang="zh-CN" sz="1800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4" name="Striped Right Arrow 3"/>
          <p:cNvSpPr/>
          <p:nvPr/>
        </p:nvSpPr>
        <p:spPr>
          <a:xfrm rot="9559256">
            <a:off x="11489104" y="5014066"/>
            <a:ext cx="463687" cy="396699"/>
          </a:xfrm>
          <a:prstGeom prst="stripedRightArrow">
            <a:avLst/>
          </a:prstGeom>
          <a:ln>
            <a:solidFill>
              <a:srgbClr val="00808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rgbClr val="E4831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252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-101600" y="0"/>
            <a:ext cx="12422717" cy="1019175"/>
          </a:xfrm>
        </p:spPr>
        <p:txBody>
          <a:bodyPr>
            <a:normAutofit/>
          </a:bodyPr>
          <a:lstStyle/>
          <a:p>
            <a:r>
              <a:rPr lang="en-US" altLang="zh-CN" sz="3800" dirty="0" smtClean="0"/>
              <a:t>Why </a:t>
            </a:r>
            <a:r>
              <a:rPr lang="en-US" altLang="zh-CN" sz="3800" dirty="0" err="1" smtClean="0"/>
              <a:t>DPClass</a:t>
            </a:r>
            <a:r>
              <a:rPr lang="en-US" altLang="zh-CN" sz="3800" dirty="0" smtClean="0"/>
              <a:t>?—Concerns over Previous Models</a:t>
            </a:r>
            <a:endParaRPr lang="en-US" altLang="en-US" sz="3800" dirty="0" smtClean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1974" y="1182256"/>
            <a:ext cx="10926873" cy="53848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zh-CN" sz="2400" dirty="0" smtClean="0">
                <a:solidFill>
                  <a:srgbClr val="000000"/>
                </a:solidFill>
              </a:rPr>
              <a:t>Single tree models, e.g., decision tree/boosted tree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lvl="1">
              <a:spcAft>
                <a:spcPts val="600"/>
              </a:spcAft>
            </a:pPr>
            <a:r>
              <a:rPr lang="en-US" altLang="zh-CN" sz="2400" b="1" dirty="0">
                <a:solidFill>
                  <a:srgbClr val="000000"/>
                </a:solidFill>
                <a:sym typeface="Wingdings" panose="05000000000000000000" pitchFamily="2" charset="2"/>
              </a:rPr>
              <a:t>Sensitive</a:t>
            </a:r>
            <a:r>
              <a:rPr lang="en-US" altLang="zh-CN" sz="2400" dirty="0">
                <a:solidFill>
                  <a:srgbClr val="000000"/>
                </a:solidFill>
                <a:sym typeface="Wingdings" panose="05000000000000000000" pitchFamily="2" charset="2"/>
              </a:rPr>
              <a:t> to training instances  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overfitting</a:t>
            </a:r>
            <a:endParaRPr lang="en-US" altLang="zh-CN" sz="2400" b="1" dirty="0">
              <a:solidFill>
                <a:srgbClr val="000000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zh-CN" sz="2400" dirty="0">
                <a:solidFill>
                  <a:srgbClr val="000000"/>
                </a:solidFill>
              </a:rPr>
              <a:t>Multiple </a:t>
            </a:r>
            <a:r>
              <a:rPr lang="en-US" altLang="zh-CN" sz="2400" dirty="0" smtClean="0">
                <a:solidFill>
                  <a:srgbClr val="000000"/>
                </a:solidFill>
              </a:rPr>
              <a:t>trees models, e.g., random forest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lvl="1">
              <a:spcAft>
                <a:spcPts val="600"/>
              </a:spcAft>
            </a:pPr>
            <a:r>
              <a:rPr lang="en-US" altLang="zh-CN" sz="2400" b="1" dirty="0">
                <a:solidFill>
                  <a:srgbClr val="000000"/>
                </a:solidFill>
              </a:rPr>
              <a:t>Tree-independent</a:t>
            </a:r>
            <a:r>
              <a:rPr lang="en-US" altLang="zh-CN" sz="2400" dirty="0">
                <a:solidFill>
                  <a:srgbClr val="000000"/>
                </a:solidFill>
              </a:rPr>
              <a:t>: the growth &amp; traditional pruning strategies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>
                <a:solidFill>
                  <a:srgbClr val="000000"/>
                </a:solidFill>
              </a:rPr>
              <a:t>Model size could be </a:t>
            </a:r>
            <a:r>
              <a:rPr lang="en-US" altLang="zh-CN" sz="2400" b="1" dirty="0">
                <a:solidFill>
                  <a:srgbClr val="000000"/>
                </a:solidFill>
              </a:rPr>
              <a:t>very large </a:t>
            </a:r>
            <a:r>
              <a:rPr lang="en-US" altLang="zh-CN" sz="2400" dirty="0">
                <a:solidFill>
                  <a:srgbClr val="000000"/>
                </a:solidFill>
                <a:sym typeface="Wingdings" pitchFamily="2" charset="2"/>
              </a:rPr>
              <a:t> </a:t>
            </a:r>
            <a:r>
              <a:rPr lang="en-US" altLang="zh-CN" sz="2400" b="1" dirty="0" smtClean="0">
                <a:solidFill>
                  <a:srgbClr val="000000"/>
                </a:solidFill>
                <a:sym typeface="Wingdings" pitchFamily="2" charset="2"/>
              </a:rPr>
              <a:t>slow</a:t>
            </a:r>
            <a:r>
              <a:rPr lang="en-US" altLang="zh-CN" sz="2400" dirty="0" smtClean="0">
                <a:solidFill>
                  <a:srgbClr val="000000"/>
                </a:solidFill>
                <a:sym typeface="Wingdings" pitchFamily="2" charset="2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sym typeface="Wingdings" pitchFamily="2" charset="2"/>
              </a:rPr>
              <a:t>online prediction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lvl="1">
              <a:spcAft>
                <a:spcPts val="600"/>
              </a:spcAft>
            </a:pPr>
            <a:r>
              <a:rPr lang="en-US" altLang="zh-CN" sz="2400" b="1" dirty="0">
                <a:solidFill>
                  <a:srgbClr val="000000"/>
                </a:solidFill>
              </a:rPr>
              <a:t>Uninterpretable </a:t>
            </a:r>
            <a:endParaRPr lang="en-US" altLang="zh-CN" sz="2400" b="1" dirty="0" smtClean="0">
              <a:solidFill>
                <a:srgbClr val="000000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zh-CN" sz="2400" dirty="0" smtClean="0"/>
              <a:t>Problems of frequent and discriminative pattern methods: </a:t>
            </a:r>
            <a:r>
              <a:rPr lang="en-US" altLang="zh-CN" sz="2400" dirty="0" err="1" smtClean="0"/>
              <a:t>PatClass</a:t>
            </a:r>
            <a:r>
              <a:rPr lang="en-US" altLang="zh-CN" sz="2400" dirty="0" smtClean="0"/>
              <a:t> and </a:t>
            </a:r>
            <a:r>
              <a:rPr lang="en-US" altLang="zh-CN" sz="2400" dirty="0" err="1" smtClean="0"/>
              <a:t>DDPMine</a:t>
            </a:r>
            <a:endParaRPr lang="en-US" altLang="zh-CN" sz="2400" dirty="0" smtClean="0"/>
          </a:p>
          <a:p>
            <a:pPr lvl="1">
              <a:spcAft>
                <a:spcPts val="600"/>
              </a:spcAft>
            </a:pPr>
            <a:r>
              <a:rPr lang="en-US" altLang="zh-CN" sz="2400" dirty="0">
                <a:solidFill>
                  <a:srgbClr val="000000"/>
                </a:solidFill>
              </a:rPr>
              <a:t>Frequent </a:t>
            </a:r>
            <a:r>
              <a:rPr lang="en-US" altLang="zh-CN" sz="2400" dirty="0" smtClean="0">
                <a:solidFill>
                  <a:srgbClr val="000000"/>
                </a:solidFill>
              </a:rPr>
              <a:t>does not necessarily imply </a:t>
            </a:r>
            <a:r>
              <a:rPr lang="en-US" altLang="zh-CN" sz="2400" dirty="0">
                <a:solidFill>
                  <a:srgbClr val="000000"/>
                </a:solidFill>
              </a:rPr>
              <a:t>discriminative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>
                <a:solidFill>
                  <a:srgbClr val="000000"/>
                </a:solidFill>
              </a:rPr>
              <a:t>The number of frequent patterns might be very large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 smtClean="0">
                <a:solidFill>
                  <a:srgbClr val="000000"/>
                </a:solidFill>
                <a:sym typeface="Wingdings" pitchFamily="2" charset="2"/>
              </a:rPr>
              <a:t>This may imply </a:t>
            </a:r>
            <a:r>
              <a:rPr lang="en-US" altLang="zh-CN" sz="2400" dirty="0">
                <a:solidFill>
                  <a:srgbClr val="000000"/>
                </a:solidFill>
                <a:sym typeface="Wingdings" pitchFamily="2" charset="2"/>
              </a:rPr>
              <a:t>a large but useless pool of frequent </a:t>
            </a:r>
            <a:r>
              <a:rPr lang="en-US" altLang="zh-CN" sz="2400" dirty="0" smtClean="0">
                <a:solidFill>
                  <a:srgbClr val="000000"/>
                </a:solidFill>
                <a:sym typeface="Wingdings" pitchFamily="2" charset="2"/>
              </a:rPr>
              <a:t>patterns</a:t>
            </a:r>
            <a:endParaRPr lang="en-US" altLang="zh-CN" sz="2400" dirty="0" smtClean="0"/>
          </a:p>
          <a:p>
            <a:pPr lvl="1">
              <a:spcBef>
                <a:spcPts val="300"/>
              </a:spcBef>
            </a:pPr>
            <a:endParaRPr lang="en-US" altLang="zh-CN" sz="2400" b="1" dirty="0">
              <a:solidFill>
                <a:srgbClr val="000000"/>
              </a:solidFill>
            </a:endParaRPr>
          </a:p>
          <a:p>
            <a:pPr lvl="1"/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64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kern="0" dirty="0" smtClean="0"/>
              <a:t>Advanced Pattern-Based Classification</a:t>
            </a:r>
            <a:endParaRPr lang="en-US" altLang="en-US" kern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388" y="1205892"/>
            <a:ext cx="11317758" cy="5033954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rgbClr val="0000FF"/>
              </a:buClr>
              <a:tabLst>
                <a:tab pos="7658100" algn="l"/>
              </a:tabLst>
            </a:pPr>
            <a:r>
              <a:rPr lang="en-US" altLang="en-US" dirty="0" smtClean="0"/>
              <a:t>Classification: Basic Concepts</a:t>
            </a:r>
            <a:endParaRPr lang="en-US" altLang="en-US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dirty="0">
                <a:ea typeface="SimSun" pitchFamily="2" charset="-122"/>
              </a:rPr>
              <a:t>Pattern-Based Classification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Associative Classification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dirty="0">
                <a:ea typeface="SimSun" pitchFamily="2" charset="-122"/>
              </a:rPr>
              <a:t>Discriminative Pattern-Based Classification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dirty="0">
                <a:ea typeface="SimSun" pitchFamily="2" charset="-122"/>
              </a:rPr>
              <a:t>Direct Mining of Discriminative </a:t>
            </a:r>
            <a:r>
              <a:rPr lang="en-US" altLang="zh-CN" dirty="0" smtClean="0">
                <a:ea typeface="SimSun" pitchFamily="2" charset="-122"/>
              </a:rPr>
              <a:t>Patterns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dirty="0" err="1"/>
              <a:t>DPClass</a:t>
            </a:r>
            <a:r>
              <a:rPr lang="en-US" dirty="0"/>
              <a:t>: </a:t>
            </a:r>
            <a:r>
              <a:rPr lang="en-US" dirty="0" smtClean="0"/>
              <a:t>Effective </a:t>
            </a:r>
            <a:r>
              <a:rPr lang="en-US" dirty="0"/>
              <a:t>but Concise Discriminative </a:t>
            </a:r>
            <a:r>
              <a:rPr lang="en-US" dirty="0" smtClean="0"/>
              <a:t>Patterns-Based Classification</a:t>
            </a:r>
            <a:endParaRPr lang="en-US" altLang="en-US" dirty="0"/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auto">
          <a:xfrm>
            <a:off x="659974" y="6238842"/>
            <a:ext cx="8465919" cy="3692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 lIns="91390" tIns="45695" rIns="91390" bIns="45695">
            <a:spAutoFit/>
          </a:bodyPr>
          <a:lstStyle>
            <a:lvl1pPr defTabSz="3292475"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3292475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defTabSz="3292475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defTabSz="3292475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defTabSz="3292475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3292475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3292475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3292475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3292475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zh-CN" sz="1800" dirty="0" smtClean="0">
                <a:latin typeface="Arial" charset="0"/>
                <a:ea typeface="SimSun" pitchFamily="2" charset="-122"/>
              </a:rPr>
              <a:t>Thanks </a:t>
            </a:r>
            <a:r>
              <a:rPr lang="en-US" altLang="zh-CN" sz="1800" dirty="0">
                <a:latin typeface="Arial" charset="0"/>
                <a:ea typeface="SimSun" pitchFamily="2" charset="-122"/>
              </a:rPr>
              <a:t>to Hong </a:t>
            </a:r>
            <a:r>
              <a:rPr lang="en-US" altLang="zh-CN" sz="1800" dirty="0" err="1">
                <a:latin typeface="Arial" charset="0"/>
                <a:ea typeface="SimSun" pitchFamily="2" charset="-122"/>
              </a:rPr>
              <a:t>Cheng@CUHK</a:t>
            </a:r>
            <a:r>
              <a:rPr lang="en-US" altLang="zh-CN" sz="1800" dirty="0">
                <a:latin typeface="Arial" charset="0"/>
                <a:ea typeface="SimSun" pitchFamily="2" charset="-122"/>
              </a:rPr>
              <a:t> </a:t>
            </a:r>
            <a:r>
              <a:rPr lang="en-US" altLang="zh-CN" sz="1800" dirty="0" smtClean="0">
                <a:latin typeface="Arial" charset="0"/>
                <a:ea typeface="SimSun" pitchFamily="2" charset="-122"/>
              </a:rPr>
              <a:t>and </a:t>
            </a:r>
            <a:r>
              <a:rPr lang="en-US" altLang="zh-CN" sz="1800" dirty="0" err="1" smtClean="0">
                <a:latin typeface="Arial" charset="0"/>
                <a:ea typeface="SimSun" pitchFamily="2" charset="-122"/>
              </a:rPr>
              <a:t>Jingbo</a:t>
            </a:r>
            <a:r>
              <a:rPr lang="en-US" altLang="zh-CN" sz="1800" dirty="0" smtClean="0">
                <a:latin typeface="Arial" charset="0"/>
                <a:ea typeface="SimSun" pitchFamily="2" charset="-122"/>
              </a:rPr>
              <a:t> Shang @UIUC for their contributions</a:t>
            </a:r>
            <a:endParaRPr lang="en-US" altLang="zh-CN" sz="1800" dirty="0" smtClean="0">
              <a:latin typeface="Arial" charset="0"/>
              <a:ea typeface="SimSun" pitchFamily="2" charset="-122"/>
              <a:cs typeface="Arial" charset="0"/>
            </a:endParaRPr>
          </a:p>
        </p:txBody>
      </p:sp>
      <p:sp>
        <p:nvSpPr>
          <p:cNvPr id="4" name="Striped Right Arrow 3"/>
          <p:cNvSpPr/>
          <p:nvPr/>
        </p:nvSpPr>
        <p:spPr>
          <a:xfrm rot="9559256">
            <a:off x="5517171" y="1274984"/>
            <a:ext cx="463687" cy="396699"/>
          </a:xfrm>
          <a:prstGeom prst="stripedRightArrow">
            <a:avLst/>
          </a:prstGeom>
          <a:ln>
            <a:solidFill>
              <a:srgbClr val="00808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881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977775" y="72428"/>
            <a:ext cx="9669101" cy="1019175"/>
          </a:xfrm>
        </p:spPr>
        <p:txBody>
          <a:bodyPr>
            <a:normAutofit fontScale="90000"/>
          </a:bodyPr>
          <a:lstStyle/>
          <a:p>
            <a:r>
              <a:rPr lang="en-US" altLang="zh-CN" sz="4000" dirty="0" err="1"/>
              <a:t>DPClass</a:t>
            </a:r>
            <a:r>
              <a:rPr lang="en-US" altLang="zh-CN" sz="4000" dirty="0"/>
              <a:t>: Compatible Discriminative Patterns for Linear Models</a:t>
            </a:r>
            <a:endParaRPr lang="en-US" altLang="en-US" sz="3800" dirty="0" smtClean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95873" y="3913706"/>
            <a:ext cx="4282289" cy="333057"/>
          </a:xfrm>
          <a:solidFill>
            <a:srgbClr val="FFFF00"/>
          </a:solidFill>
        </p:spPr>
        <p:txBody>
          <a:bodyPr/>
          <a:lstStyle/>
          <a:p>
            <a:pPr marL="0" indent="0" algn="ctr">
              <a:spcAft>
                <a:spcPts val="600"/>
              </a:spcAft>
              <a:buNone/>
            </a:pPr>
            <a:r>
              <a:rPr lang="en-US" altLang="zh-CN" sz="2000" dirty="0" smtClean="0">
                <a:solidFill>
                  <a:srgbClr val="000000"/>
                </a:solidFill>
              </a:rPr>
              <a:t>An Overview of the </a:t>
            </a:r>
            <a:r>
              <a:rPr lang="en-US" altLang="zh-CN" sz="2000" dirty="0" err="1" smtClean="0">
                <a:solidFill>
                  <a:srgbClr val="000000"/>
                </a:solidFill>
              </a:rPr>
              <a:t>DPClass</a:t>
            </a:r>
            <a:r>
              <a:rPr lang="en-US" altLang="zh-CN" sz="2000" dirty="0" smtClean="0">
                <a:solidFill>
                  <a:srgbClr val="000000"/>
                </a:solidFill>
              </a:rPr>
              <a:t> Framework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lvl="1">
              <a:spcBef>
                <a:spcPts val="300"/>
              </a:spcBef>
            </a:pPr>
            <a:endParaRPr lang="en-US" altLang="zh-CN" sz="2400" b="1" dirty="0">
              <a:solidFill>
                <a:srgbClr val="000000"/>
              </a:solidFill>
            </a:endParaRPr>
          </a:p>
          <a:p>
            <a:pPr lvl="1"/>
            <a:endParaRPr lang="en-US" sz="2000" dirty="0">
              <a:solidFill>
                <a:srgbClr val="000000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6497642"/>
              </p:ext>
            </p:extLst>
          </p:nvPr>
        </p:nvGraphicFramePr>
        <p:xfrm>
          <a:off x="1369422" y="1214319"/>
          <a:ext cx="8577988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" name="Visio" r:id="rId4" imgW="4964620" imgH="1588056" progId="Visio.Drawing.11">
                  <p:embed/>
                </p:oleObj>
              </mc:Choice>
              <mc:Fallback>
                <p:oleObj name="Visio" r:id="rId4" imgW="4964620" imgH="1588056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69422" y="1214319"/>
                        <a:ext cx="8577988" cy="274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78573" y="4246763"/>
            <a:ext cx="10638671" cy="2298392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zh-CN" sz="2400" dirty="0" smtClean="0">
                <a:solidFill>
                  <a:srgbClr val="000000"/>
                </a:solidFill>
              </a:rPr>
              <a:t>Train a </a:t>
            </a:r>
            <a:r>
              <a:rPr lang="en-US" sz="2400" dirty="0" smtClean="0"/>
              <a:t>constrained </a:t>
            </a:r>
            <a:r>
              <a:rPr lang="en-US" sz="2400" dirty="0"/>
              <a:t>multiple tree-based model </a:t>
            </a:r>
            <a:endParaRPr lang="en-US" sz="2400" dirty="0" smtClean="0"/>
          </a:p>
          <a:p>
            <a:pPr lvl="1">
              <a:spcAft>
                <a:spcPts val="600"/>
              </a:spcAft>
            </a:pPr>
            <a:r>
              <a:rPr lang="it-IT" sz="2400" dirty="0" smtClean="0"/>
              <a:t>Discriminative pattern: </a:t>
            </a:r>
            <a:r>
              <a:rPr lang="en-US" sz="2400" dirty="0" smtClean="0"/>
              <a:t>Every prefix path </a:t>
            </a:r>
            <a:r>
              <a:rPr lang="en-US" sz="2400" dirty="0"/>
              <a:t>from the root of a tree to any of its non-leaf </a:t>
            </a:r>
            <a:r>
              <a:rPr lang="en-US" sz="2400" dirty="0" smtClean="0"/>
              <a:t>nodes</a:t>
            </a:r>
            <a:endParaRPr lang="it-IT" sz="2400" dirty="0" smtClean="0"/>
          </a:p>
          <a:p>
            <a:pPr>
              <a:spcAft>
                <a:spcPts val="600"/>
              </a:spcAft>
            </a:pPr>
            <a:r>
              <a:rPr lang="en-US" sz="2400" dirty="0" smtClean="0"/>
              <a:t>Two solutions </a:t>
            </a:r>
            <a:r>
              <a:rPr lang="en-US" sz="2400" dirty="0"/>
              <a:t>to </a:t>
            </a:r>
            <a:r>
              <a:rPr lang="en-US" sz="2400" dirty="0" smtClean="0"/>
              <a:t>select top-</a:t>
            </a:r>
            <a:r>
              <a:rPr lang="en-US" sz="2400" i="1" dirty="0" smtClean="0"/>
              <a:t>k </a:t>
            </a:r>
            <a:r>
              <a:rPr lang="en-US" sz="2400" dirty="0"/>
              <a:t>discriminative </a:t>
            </a:r>
            <a:r>
              <a:rPr lang="en-US" sz="2400" dirty="0" smtClean="0"/>
              <a:t>patterns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lvl="1">
              <a:spcBef>
                <a:spcPts val="300"/>
              </a:spcBef>
            </a:pPr>
            <a:endParaRPr lang="en-US" altLang="zh-CN" sz="2400" b="1" dirty="0" smtClean="0">
              <a:solidFill>
                <a:srgbClr val="000000"/>
              </a:solidFill>
            </a:endParaRPr>
          </a:p>
          <a:p>
            <a:pPr lvl="1"/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-101600" y="0"/>
            <a:ext cx="12422717" cy="1019175"/>
          </a:xfrm>
        </p:spPr>
        <p:txBody>
          <a:bodyPr>
            <a:normAutofit/>
          </a:bodyPr>
          <a:lstStyle/>
          <a:p>
            <a:r>
              <a:rPr lang="en-US" altLang="zh-CN" sz="3800" dirty="0" smtClean="0"/>
              <a:t>Discriminative and Top-K Patterns</a:t>
            </a:r>
            <a:endParaRPr lang="en-US" altLang="en-US" sz="38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93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61974" y="1182256"/>
                <a:ext cx="10926873" cy="5384800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altLang="zh-CN" dirty="0" smtClean="0"/>
                  <a:t>Discriminative patterns: 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Strong signals on the specific classification task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</a:rPr>
                  <a:t>E.g</a:t>
                </a:r>
                <a:r>
                  <a:rPr lang="en-US" altLang="zh-CN" dirty="0" smtClean="0">
                    <a:solidFill>
                      <a:srgbClr val="000000"/>
                    </a:solidFill>
                  </a:rPr>
                  <a:t>., a 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pattern with very high information gain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altLang="zh-CN" dirty="0"/>
                  <a:t>Top-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 smtClean="0"/>
                  <a:t>Patterns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</a:rPr>
                  <a:t>Top-</a:t>
                </a:r>
                <a:r>
                  <a:rPr lang="en-US" altLang="zh-CN" i="1" dirty="0">
                    <a:solidFill>
                      <a:srgbClr val="000000"/>
                    </a:solidFill>
                  </a:rPr>
                  <a:t>k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 patterns: A </a:t>
                </a:r>
                <a:r>
                  <a:rPr lang="en-US" i="1" dirty="0"/>
                  <a:t>size-k subset of discriminative patterns, which have the best performance (i.e., the accuracy in classification tasks) based on the training data</a:t>
                </a:r>
                <a:endParaRPr lang="en-US" altLang="zh-CN" dirty="0"/>
              </a:p>
              <a:p>
                <a:pPr lvl="1">
                  <a:spcAft>
                    <a:spcPts val="600"/>
                  </a:spcAft>
                </a:pPr>
                <a:r>
                  <a:rPr lang="en-US" altLang="zh-CN" dirty="0" smtClean="0">
                    <a:solidFill>
                      <a:srgbClr val="000000"/>
                    </a:solidFill>
                  </a:rPr>
                  <a:t>Some 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effects of different patterns may have a large portion of </a:t>
                </a:r>
                <a:r>
                  <a:rPr lang="en-US" altLang="zh-CN" dirty="0" smtClean="0">
                    <a:solidFill>
                      <a:srgbClr val="000000"/>
                    </a:solidFill>
                  </a:rPr>
                  <a:t>overlaps, 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e.g. </a:t>
                </a:r>
                <a14:m>
                  <m:oMath xmlns:m="http://schemas.openxmlformats.org/officeDocument/2006/math">
                    <m:r>
                      <a:rPr lang="en-US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 baseline="-250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∩ </m:t>
                        </m:r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 baseline="-250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∩ </m:t>
                        </m:r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 baseline="-250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altLang="zh-CN" dirty="0">
                    <a:solidFill>
                      <a:srgbClr val="000000"/>
                    </a:solidFill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 baseline="-250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∩ </m:t>
                        </m:r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 baseline="-250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∩ </m:t>
                        </m:r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 baseline="-250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 baseline="-250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altLang="zh-CN" dirty="0">
                  <a:solidFill>
                    <a:srgbClr val="000000"/>
                  </a:solidFill>
                </a:endParaRPr>
              </a:p>
              <a:p>
                <a:pPr lvl="1">
                  <a:spcAft>
                    <a:spcPts val="60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</a:rPr>
                  <a:t>A set of patterns is compatible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≜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</a:rPr>
                  <a:t> They have strong signals on the specific classification task and every single pattern has its own “significant” </a:t>
                </a:r>
                <a:r>
                  <a:rPr lang="en-US" altLang="zh-CN" dirty="0" smtClean="0">
                    <a:solidFill>
                      <a:srgbClr val="000000"/>
                    </a:solidFill>
                  </a:rPr>
                  <a:t>contributions</a:t>
                </a:r>
              </a:p>
            </p:txBody>
          </p:sp>
        </mc:Choice>
        <mc:Fallback xmlns="">
          <p:sp>
            <p:nvSpPr>
              <p:cNvPr id="3993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61974" y="1182256"/>
                <a:ext cx="10926873" cy="5384800"/>
              </a:xfrm>
              <a:blipFill rotWithShape="0">
                <a:blip r:embed="rId3"/>
                <a:stretch>
                  <a:fillRect l="-613" t="-1133" r="-948" b="-6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873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-101600" y="0"/>
            <a:ext cx="12422717" cy="1019175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Generation</a:t>
            </a:r>
            <a:r>
              <a:rPr lang="en-US" altLang="zh-CN" sz="4000" dirty="0">
                <a:solidFill>
                  <a:srgbClr val="000000"/>
                </a:solidFill>
              </a:rPr>
              <a:t> of </a:t>
            </a:r>
            <a:r>
              <a:rPr lang="en-US" altLang="zh-CN" sz="4000" dirty="0" smtClean="0"/>
              <a:t>Discriminative </a:t>
            </a:r>
            <a:r>
              <a:rPr lang="en-US" altLang="zh-CN" sz="3800" dirty="0" smtClean="0"/>
              <a:t>Patterns</a:t>
            </a:r>
            <a:endParaRPr lang="en-US" altLang="en-US" sz="38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93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61974" y="1182256"/>
                <a:ext cx="11035515" cy="5675744"/>
              </a:xfrm>
            </p:spPr>
            <p:txBody>
              <a:bodyPr/>
              <a:lstStyle/>
              <a:p>
                <a:r>
                  <a:rPr lang="en-US" altLang="zh-CN" sz="2400" dirty="0" smtClean="0"/>
                  <a:t>DPClass: A binary </a:t>
                </a:r>
                <a:r>
                  <a:rPr lang="en-US" altLang="zh-CN" sz="2400" dirty="0"/>
                  <a:t>classification </a:t>
                </a:r>
                <a:r>
                  <a:rPr lang="en-US" altLang="zh-CN" sz="2400" dirty="0" smtClean="0"/>
                  <a:t>task</a:t>
                </a:r>
                <a:endParaRPr lang="en-US" altLang="zh-CN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sz="2400" dirty="0"/>
                  <a:t> training instances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…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∀1≤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∈{+1, −1}</m:t>
                    </m:r>
                  </m:oMath>
                </a14:m>
                <a:endParaRPr lang="en-US" altLang="zh-CN" sz="24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/>
                  <a:t> is the feature vector of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2400" dirty="0"/>
                  <a:t>-</a:t>
                </a:r>
                <a:r>
                  <a:rPr lang="en-US" altLang="zh-CN" sz="2400" dirty="0" err="1"/>
                  <a:t>th</a:t>
                </a:r>
                <a:r>
                  <a:rPr lang="en-US" altLang="zh-CN" sz="2400" dirty="0"/>
                  <a:t> instance</a:t>
                </a:r>
              </a:p>
              <a:p>
                <a:pPr lvl="1"/>
                <a:r>
                  <a:rPr lang="en-US" altLang="zh-CN" sz="2400" dirty="0"/>
                  <a:t>Both numeric (continuous) and categorical (discrete) variables are acceptable</a:t>
                </a:r>
              </a:p>
              <a:p>
                <a:r>
                  <a:rPr lang="en-US" altLang="zh-CN" sz="2400" dirty="0" smtClean="0"/>
                  <a:t>Step 1:  Generation</a:t>
                </a:r>
                <a:r>
                  <a:rPr lang="en-US" altLang="zh-CN" sz="2400" dirty="0" smtClean="0">
                    <a:solidFill>
                      <a:srgbClr val="000000"/>
                    </a:solidFill>
                  </a:rPr>
                  <a:t> of </a:t>
                </a:r>
                <a:r>
                  <a:rPr lang="en-US" altLang="zh-CN" sz="2400" dirty="0" smtClean="0"/>
                  <a:t>discriminative patterns:  Based on Random </a:t>
                </a:r>
                <a:r>
                  <a:rPr lang="en-US" altLang="zh-CN" sz="2400" dirty="0"/>
                  <a:t>Forest</a:t>
                </a:r>
              </a:p>
              <a:p>
                <a:pPr lvl="1"/>
                <a:r>
                  <a:rPr lang="en-US" altLang="zh-CN" sz="2400" dirty="0"/>
                  <a:t>Maximize the </a:t>
                </a:r>
                <a:r>
                  <a:rPr lang="en-US" altLang="zh-CN" sz="2400" dirty="0" smtClean="0"/>
                  <a:t>randomness</a:t>
                </a:r>
              </a:p>
              <a:p>
                <a:pPr lvl="2"/>
                <a:r>
                  <a:rPr lang="en-US" altLang="zh-CN" sz="2400" dirty="0" smtClean="0"/>
                  <a:t>Random features, random partitions, random </a:t>
                </a:r>
                <a:r>
                  <a:rPr lang="en-US" altLang="zh-CN" sz="2400" dirty="0"/>
                  <a:t>instances (bootstrap</a:t>
                </a:r>
                <a:r>
                  <a:rPr lang="en-US" altLang="zh-CN" sz="2400" dirty="0" smtClean="0"/>
                  <a:t>)</a:t>
                </a:r>
              </a:p>
              <a:p>
                <a:pPr lvl="1"/>
                <a:r>
                  <a:rPr lang="en-US" altLang="zh-CN" sz="2400" dirty="0" smtClean="0"/>
                  <a:t>Parameters:  # </a:t>
                </a:r>
                <a:r>
                  <a:rPr lang="en-US" altLang="zh-CN" sz="2400" dirty="0"/>
                  <a:t>of trees =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; </m:t>
                    </m:r>
                  </m:oMath>
                </a14:m>
                <a:r>
                  <a:rPr lang="en-US" altLang="zh-CN" sz="2400" dirty="0"/>
                  <a:t>loss function = information </a:t>
                </a:r>
                <a:r>
                  <a:rPr lang="en-US" altLang="zh-CN" sz="2400" dirty="0" smtClean="0"/>
                  <a:t>gain; depth 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≤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support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CN" sz="2400" dirty="0"/>
                  <a:t> (based on bootstrapped instances)</a:t>
                </a:r>
              </a:p>
              <a:p>
                <a:pPr lvl="1"/>
                <a:r>
                  <a:rPr lang="en-US" altLang="zh-CN" sz="2400" dirty="0"/>
                  <a:t>We admit all prefix of these tree-paths as patterns</a:t>
                </a:r>
              </a:p>
              <a:p>
                <a:pPr lvl="2"/>
                <a:r>
                  <a:rPr lang="en-US" altLang="zh-CN" sz="2400" dirty="0"/>
                  <a:t># of leaves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CN" sz="2400" i="1">
                        <a:latin typeface="Cambria Math" panose="02040503050406030204" pitchFamily="18" charset="0"/>
                      </a:rPr>
                      <m:t>min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;    </m:t>
                    </m:r>
                  </m:oMath>
                </a14:m>
                <a:r>
                  <a:rPr lang="en-US" altLang="zh-CN" sz="2400" dirty="0"/>
                  <a:t># of candidate patterns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CN" sz="2400" i="1">
                        <a:latin typeface="Cambria Math" panose="02040503050406030204" pitchFamily="18" charset="0"/>
                      </a:rPr>
                      <m:t>min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altLang="zh-CN" sz="2400" dirty="0"/>
              </a:p>
              <a:p>
                <a:pPr lvl="1"/>
                <a:r>
                  <a:rPr lang="en-US" altLang="zh-CN" sz="2400" dirty="0"/>
                  <a:t>Assume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en-US" altLang="zh-CN" sz="2400" dirty="0"/>
                  <a:t>, # of candidate pattern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~ 10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3993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61974" y="1182256"/>
                <a:ext cx="11035515" cy="5675744"/>
              </a:xfrm>
              <a:blipFill rotWithShape="0">
                <a:blip r:embed="rId3"/>
                <a:stretch>
                  <a:fillRect l="-387" t="-859" r="-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993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-101600" y="0"/>
            <a:ext cx="12422717" cy="1019175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Selection</a:t>
            </a:r>
            <a:r>
              <a:rPr lang="en-US" altLang="zh-CN" sz="4000" dirty="0" smtClean="0">
                <a:solidFill>
                  <a:srgbClr val="000000"/>
                </a:solidFill>
              </a:rPr>
              <a:t> </a:t>
            </a:r>
            <a:r>
              <a:rPr lang="en-US" altLang="zh-CN" sz="4000" dirty="0">
                <a:solidFill>
                  <a:srgbClr val="000000"/>
                </a:solidFill>
              </a:rPr>
              <a:t>of </a:t>
            </a:r>
            <a:r>
              <a:rPr lang="en-US" altLang="zh-CN" sz="4000" dirty="0"/>
              <a:t>Compatible Discriminative </a:t>
            </a:r>
            <a:r>
              <a:rPr lang="en-US" altLang="zh-CN" sz="4000" dirty="0" smtClean="0"/>
              <a:t>Patterns</a:t>
            </a:r>
            <a:endParaRPr lang="en-US" altLang="en-US" sz="38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93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61974" y="1182256"/>
                <a:ext cx="11035515" cy="5675744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altLang="zh-CN" sz="2400" dirty="0"/>
                  <a:t>Select a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2400" dirty="0"/>
                  <a:t>-set of most compatible discriminative </a:t>
                </a:r>
                <a:r>
                  <a:rPr lang="en-US" altLang="zh-CN" sz="2400" dirty="0" smtClean="0"/>
                  <a:t>patterns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altLang="zh-CN" sz="2400" dirty="0" smtClean="0"/>
                  <a:t>Implementation</a:t>
                </a:r>
                <a:endParaRPr lang="en-US" altLang="zh-CN" sz="2400" dirty="0"/>
              </a:p>
              <a:p>
                <a:pPr lvl="1">
                  <a:spcAft>
                    <a:spcPts val="600"/>
                  </a:spcAft>
                </a:pPr>
                <a:r>
                  <a:rPr lang="en-US" altLang="zh-CN" sz="2400" dirty="0"/>
                  <a:t>Forward Selection (Greedy)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altLang="zh-CN" sz="2400" dirty="0"/>
                  <a:t>LASSO (GLMNET)</a:t>
                </a:r>
              </a:p>
              <a:p>
                <a:pPr lvl="1"/>
                <a:endParaRPr lang="en-US" altLang="zh-CN" sz="2400" dirty="0"/>
              </a:p>
            </p:txBody>
          </p:sp>
        </mc:Choice>
        <mc:Fallback xmlns="">
          <p:sp>
            <p:nvSpPr>
              <p:cNvPr id="3993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61974" y="1182256"/>
                <a:ext cx="11035515" cy="5675744"/>
              </a:xfrm>
              <a:blipFill rotWithShape="0">
                <a:blip r:embed="rId3"/>
                <a:stretch>
                  <a:fillRect l="-387" t="-8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839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-101600" y="0"/>
            <a:ext cx="12422717" cy="1019175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Experiments: Synthetic Experiment</a:t>
            </a:r>
            <a:endParaRPr lang="en-US" altLang="en-US" sz="38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93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92000" y="1100774"/>
                <a:ext cx="11035515" cy="5675744"/>
              </a:xfrm>
            </p:spPr>
            <p:txBody>
              <a:bodyPr/>
              <a:lstStyle/>
              <a:p>
                <a:r>
                  <a:rPr lang="en-US" altLang="zh-CN" sz="2000" dirty="0">
                    <a:solidFill>
                      <a:srgbClr val="000000"/>
                    </a:solidFill>
                  </a:rPr>
                  <a:t>For each patient, we have several uniformly sampled features as the </a:t>
                </a:r>
                <a:r>
                  <a:rPr lang="en-US" altLang="zh-CN" sz="2000" dirty="0" smtClean="0">
                    <a:solidFill>
                      <a:srgbClr val="000000"/>
                    </a:solidFill>
                  </a:rPr>
                  <a:t>following</a:t>
                </a:r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lvl="1"/>
                <a:r>
                  <a:rPr lang="en-US" altLang="zh-CN" sz="2000" dirty="0">
                    <a:solidFill>
                      <a:srgbClr val="000000"/>
                    </a:solidFill>
                  </a:rPr>
                  <a:t>Age (A). Positive Integers no more than </a:t>
                </a:r>
                <a:r>
                  <a:rPr lang="en-US" altLang="zh-CN" sz="2000" dirty="0" err="1">
                    <a:solidFill>
                      <a:srgbClr val="000000"/>
                    </a:solidFill>
                  </a:rPr>
                  <a:t>than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 60.</a:t>
                </a:r>
              </a:p>
              <a:p>
                <a:pPr lvl="1"/>
                <a:r>
                  <a:rPr lang="en-US" altLang="zh-CN" sz="2000" dirty="0">
                    <a:solidFill>
                      <a:srgbClr val="000000"/>
                    </a:solidFill>
                  </a:rPr>
                  <a:t>Gender (G). Male or Female.</a:t>
                </a:r>
              </a:p>
              <a:p>
                <a:pPr lvl="1"/>
                <a:r>
                  <a:rPr lang="en-US" altLang="zh-CN" sz="2000" dirty="0">
                    <a:solidFill>
                      <a:srgbClr val="000000"/>
                    </a:solidFill>
                  </a:rPr>
                  <a:t>Lab Test 1 (LT1). Categorical values from (A, B, O, AB).</a:t>
                </a:r>
              </a:p>
              <a:p>
                <a:pPr lvl="1"/>
                <a:r>
                  <a:rPr lang="en-US" altLang="zh-CN" sz="2000" dirty="0">
                    <a:solidFill>
                      <a:srgbClr val="000000"/>
                    </a:solidFill>
                  </a:rPr>
                  <a:t>Lab Test 2 (LT2). Continuous values in [0..1].</a:t>
                </a:r>
              </a:p>
              <a:p>
                <a:r>
                  <a:rPr lang="en-US" altLang="zh-CN" sz="2000" dirty="0">
                    <a:solidFill>
                      <a:srgbClr val="000000"/>
                    </a:solidFill>
                  </a:rPr>
                  <a:t>The positive label of the hypo-disease will be given when at least one of the following rules </a:t>
                </a:r>
                <a:r>
                  <a:rPr lang="en-US" altLang="zh-CN" sz="2000" dirty="0" smtClean="0">
                    <a:solidFill>
                      <a:srgbClr val="000000"/>
                    </a:solidFill>
                  </a:rPr>
                  <a:t>holds</a:t>
                </a:r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lvl="1"/>
                <a:r>
                  <a:rPr lang="en-US" altLang="zh-CN" sz="2000" dirty="0">
                    <a:solidFill>
                      <a:srgbClr val="000000"/>
                    </a:solidFill>
                  </a:rPr>
                  <a:t>(age &gt; 18) and (gender = Male) and (LT1 = AB) and (LT2 ≥ 0.6)</a:t>
                </a:r>
              </a:p>
              <a:p>
                <a:pPr lvl="1"/>
                <a:r>
                  <a:rPr lang="en-US" altLang="zh-CN" sz="2000" dirty="0">
                    <a:solidFill>
                      <a:srgbClr val="000000"/>
                    </a:solidFill>
                  </a:rPr>
                  <a:t>(age &gt; 18) and (gender = Female) and (LT1 = O) and (LT2 ≥ 0.5)</a:t>
                </a:r>
              </a:p>
              <a:p>
                <a:pPr lvl="1"/>
                <a:r>
                  <a:rPr lang="en-US" altLang="zh-CN" sz="2000" dirty="0">
                    <a:solidFill>
                      <a:srgbClr val="000000"/>
                    </a:solidFill>
                  </a:rPr>
                  <a:t>(age ≤ 18) and (LT2 ≥ 0.9</a:t>
                </a:r>
                <a:r>
                  <a:rPr lang="en-US" altLang="zh-CN" sz="2000" dirty="0" smtClean="0">
                    <a:solidFill>
                      <a:srgbClr val="000000"/>
                    </a:solidFill>
                  </a:rPr>
                  <a:t>)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</a:rPr>
                  <a:t> random patients in train (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0.1%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</a:rPr>
                  <a:t> noise),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5×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</a:rPr>
                  <a:t> random patients in test</a:t>
                </a:r>
              </a:p>
              <a:p>
                <a:pPr lvl="1"/>
                <a:r>
                  <a:rPr lang="en-US" altLang="zh-CN" sz="2000" dirty="0">
                    <a:solidFill>
                      <a:srgbClr val="000000"/>
                    </a:solidFill>
                  </a:rPr>
                  <a:t>99.99% Accuracy</a:t>
                </a:r>
              </a:p>
              <a:p>
                <a:pPr lvl="1"/>
                <a:r>
                  <a:rPr lang="en-US" altLang="zh-CN" sz="2000" dirty="0">
                    <a:solidFill>
                      <a:srgbClr val="000000"/>
                    </a:solidFill>
                  </a:rPr>
                  <a:t>Top-3 Patterns:</a:t>
                </a:r>
              </a:p>
              <a:p>
                <a:pPr lvl="2"/>
                <a:r>
                  <a:rPr lang="en-US" altLang="zh-CN" sz="2000" dirty="0">
                    <a:solidFill>
                      <a:srgbClr val="000000"/>
                    </a:solidFill>
                  </a:rPr>
                  <a:t>(age &gt; 18) and (gender = Female) and (LT1 = O) and (LT2 ≥ 0.496)</a:t>
                </a:r>
              </a:p>
              <a:p>
                <a:pPr lvl="2"/>
                <a:r>
                  <a:rPr lang="en-US" altLang="zh-CN" sz="2000" dirty="0">
                    <a:solidFill>
                      <a:srgbClr val="000000"/>
                    </a:solidFill>
                  </a:rPr>
                  <a:t>(age ≤ 18) and (LT2 ≥ 0.900)</a:t>
                </a:r>
              </a:p>
              <a:p>
                <a:pPr lvl="2"/>
                <a:r>
                  <a:rPr lang="en-US" altLang="zh-CN" sz="2000" dirty="0">
                    <a:solidFill>
                      <a:srgbClr val="000000"/>
                    </a:solidFill>
                  </a:rPr>
                  <a:t>(age &gt; 18) and (gender = Male) and (LT1 = AB) and (LT2 ≥ 0.601</a:t>
                </a:r>
                <a:r>
                  <a:rPr lang="en-US" altLang="zh-CN" sz="2000" dirty="0" smtClean="0">
                    <a:solidFill>
                      <a:srgbClr val="000000"/>
                    </a:solidFill>
                  </a:rPr>
                  <a:t>)</a:t>
                </a:r>
                <a:endParaRPr lang="en-US" altLang="zh-CN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993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92000" y="1100774"/>
                <a:ext cx="11035515" cy="5675744"/>
              </a:xfrm>
              <a:blipFill rotWithShape="0">
                <a:blip r:embed="rId3"/>
                <a:stretch>
                  <a:fillRect l="-221" t="-644" b="-3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293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-101600" y="0"/>
            <a:ext cx="12422717" cy="1019175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Experiments: </a:t>
            </a:r>
            <a:r>
              <a:rPr lang="en-US" altLang="zh-CN" sz="4000" dirty="0" smtClean="0"/>
              <a:t>On Machine Learning Repository Data</a:t>
            </a:r>
            <a:endParaRPr lang="en-US" altLang="en-US" sz="3800" dirty="0" smtClean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4961" y="1173204"/>
            <a:ext cx="11377384" cy="420208"/>
          </a:xfrm>
          <a:solidFill>
            <a:srgbClr val="FFFF00"/>
          </a:solidFill>
        </p:spPr>
        <p:txBody>
          <a:bodyPr/>
          <a:lstStyle/>
          <a:p>
            <a:pPr marL="0" indent="0">
              <a:buNone/>
            </a:pPr>
            <a:r>
              <a:rPr lang="en-US" sz="2200" dirty="0" smtClean="0"/>
              <a:t>Classification accuracy (when </a:t>
            </a:r>
            <a:r>
              <a:rPr lang="en-US" sz="2200" i="1" dirty="0" smtClean="0"/>
              <a:t>k </a:t>
            </a:r>
            <a:r>
              <a:rPr lang="en-US" sz="2200" dirty="0" smtClean="0"/>
              <a:t>= 20) vs. RF (Random Forest </a:t>
            </a:r>
            <a:r>
              <a:rPr lang="en-US" sz="2200" dirty="0"/>
              <a:t>without any </a:t>
            </a:r>
            <a:r>
              <a:rPr lang="en-US" sz="2200" dirty="0" smtClean="0"/>
              <a:t>constraints) and </a:t>
            </a:r>
            <a:r>
              <a:rPr lang="en-US" sz="2200" dirty="0" err="1" smtClean="0"/>
              <a:t>DDPMine</a:t>
            </a:r>
            <a:endParaRPr lang="en-US" sz="22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58" y="1593412"/>
            <a:ext cx="11489590" cy="1817331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08858" y="3410743"/>
            <a:ext cx="11432786" cy="347665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 smtClean="0"/>
              <a:t>DDPMine</a:t>
            </a:r>
            <a:r>
              <a:rPr lang="en-US" sz="2000" dirty="0" smtClean="0"/>
              <a:t> outperforms decision tree and support vector machine on all these </a:t>
            </a:r>
            <a:r>
              <a:rPr lang="en-US" sz="2000" dirty="0"/>
              <a:t>UCI Machine Learning </a:t>
            </a:r>
            <a:r>
              <a:rPr lang="en-US" sz="2000" dirty="0" smtClean="0"/>
              <a:t>datasets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961" y="4471728"/>
            <a:ext cx="5517427" cy="23252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0636" y="4554270"/>
            <a:ext cx="5292168" cy="22065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77773" y="3794620"/>
            <a:ext cx="4711669" cy="677108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impact of top-k patterns. Training </a:t>
            </a:r>
            <a:r>
              <a:rPr lang="en-US" dirty="0" smtClean="0"/>
              <a:t>and testing </a:t>
            </a:r>
            <a:r>
              <a:rPr lang="en-US" dirty="0"/>
              <a:t>accuracies are almost overlapped.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41547" y="3830951"/>
            <a:ext cx="4711669" cy="677108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impact of the number of trees. Training and testing accuracies are almost overlapped.</a:t>
            </a:r>
          </a:p>
        </p:txBody>
      </p:sp>
    </p:spTree>
    <p:extLst>
      <p:ext uri="{BB962C8B-B14F-4D97-AF65-F5344CB8AC3E}">
        <p14:creationId xmlns:p14="http://schemas.microsoft.com/office/powerpoint/2010/main" val="223945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-101600" y="0"/>
            <a:ext cx="12422717" cy="1019175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Summary on </a:t>
            </a:r>
            <a:r>
              <a:rPr lang="en-US" altLang="zh-CN" sz="4000" dirty="0" err="1" smtClean="0"/>
              <a:t>DPClass</a:t>
            </a:r>
            <a:endParaRPr lang="en-US" altLang="en-US" sz="3800" dirty="0" smtClean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1974" y="1182256"/>
            <a:ext cx="11035515" cy="567574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zh-CN" dirty="0" err="1">
                <a:solidFill>
                  <a:srgbClr val="000000"/>
                </a:solidFill>
              </a:rPr>
              <a:t>DPClass</a:t>
            </a:r>
            <a:r>
              <a:rPr lang="en-US" altLang="zh-CN" dirty="0">
                <a:solidFill>
                  <a:srgbClr val="000000"/>
                </a:solidFill>
              </a:rPr>
              <a:t> can compress the model and thus the online prediction is extremely fast</a:t>
            </a:r>
          </a:p>
          <a:p>
            <a:pPr>
              <a:spcAft>
                <a:spcPts val="600"/>
              </a:spcAft>
            </a:pPr>
            <a:r>
              <a:rPr lang="en-US" altLang="zh-CN" dirty="0" err="1">
                <a:solidFill>
                  <a:srgbClr val="000000"/>
                </a:solidFill>
              </a:rPr>
              <a:t>DPClass</a:t>
            </a:r>
            <a:r>
              <a:rPr lang="en-US" altLang="zh-CN" dirty="0">
                <a:solidFill>
                  <a:srgbClr val="000000"/>
                </a:solidFill>
              </a:rPr>
              <a:t> have comparable performance as </a:t>
            </a:r>
            <a:r>
              <a:rPr lang="en-US" altLang="zh-CN" dirty="0" smtClean="0">
                <a:solidFill>
                  <a:srgbClr val="000000"/>
                </a:solidFill>
              </a:rPr>
              <a:t>advanced models</a:t>
            </a:r>
            <a:endParaRPr lang="en-US" altLang="zh-CN" dirty="0">
              <a:solidFill>
                <a:srgbClr val="000000"/>
              </a:solidFill>
            </a:endParaRPr>
          </a:p>
          <a:p>
            <a:pPr lvl="1">
              <a:spcAft>
                <a:spcPts val="600"/>
              </a:spcAft>
            </a:pPr>
            <a:r>
              <a:rPr lang="en-US" altLang="zh-CN" dirty="0">
                <a:solidFill>
                  <a:srgbClr val="000000"/>
                </a:solidFill>
              </a:rPr>
              <a:t>Even better in experiments</a:t>
            </a:r>
          </a:p>
          <a:p>
            <a:pPr>
              <a:spcAft>
                <a:spcPts val="600"/>
              </a:spcAft>
            </a:pPr>
            <a:r>
              <a:rPr lang="en-US" altLang="zh-CN" dirty="0" err="1">
                <a:solidFill>
                  <a:srgbClr val="000000"/>
                </a:solidFill>
              </a:rPr>
              <a:t>DPClass</a:t>
            </a:r>
            <a:r>
              <a:rPr lang="en-US" altLang="zh-CN" dirty="0">
                <a:solidFill>
                  <a:srgbClr val="000000"/>
                </a:solidFill>
              </a:rPr>
              <a:t> can learn the interpretable </a:t>
            </a:r>
            <a:r>
              <a:rPr lang="en-US" altLang="zh-CN" dirty="0" smtClean="0">
                <a:solidFill>
                  <a:srgbClr val="000000"/>
                </a:solidFill>
              </a:rPr>
              <a:t>patterns</a:t>
            </a:r>
          </a:p>
          <a:p>
            <a:pPr>
              <a:spcAft>
                <a:spcPts val="600"/>
              </a:spcAft>
            </a:pPr>
            <a:r>
              <a:rPr lang="en-US" altLang="zh-CN" dirty="0" smtClean="0">
                <a:solidFill>
                  <a:srgbClr val="000000"/>
                </a:solidFill>
              </a:rPr>
              <a:t>Extensible to other discriminate patterns learning tasks</a:t>
            </a:r>
            <a:endParaRPr lang="en-US" altLang="zh-CN" dirty="0">
              <a:solidFill>
                <a:srgbClr val="000000"/>
              </a:solidFill>
            </a:endParaRPr>
          </a:p>
          <a:p>
            <a:pPr lvl="1">
              <a:spcAft>
                <a:spcPts val="600"/>
              </a:spcAft>
            </a:pPr>
            <a:r>
              <a:rPr lang="en-US" altLang="zh-CN" dirty="0" smtClean="0">
                <a:solidFill>
                  <a:srgbClr val="000000"/>
                </a:solidFill>
              </a:rPr>
              <a:t>Ex.: Multi-class classification, regression, and survival analysis</a:t>
            </a:r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06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10972800" cy="609600"/>
          </a:xfrm>
        </p:spPr>
        <p:txBody>
          <a:bodyPr>
            <a:normAutofit fontScale="90000"/>
          </a:bodyPr>
          <a:lstStyle/>
          <a:p>
            <a:r>
              <a:rPr lang="en-US" altLang="en-US" smtClean="0"/>
              <a:t>Recommended Readings</a:t>
            </a:r>
          </a:p>
        </p:txBody>
      </p:sp>
      <p:sp>
        <p:nvSpPr>
          <p:cNvPr id="604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0808" y="1111770"/>
            <a:ext cx="11378285" cy="5447145"/>
          </a:xfrm>
        </p:spPr>
        <p:txBody>
          <a:bodyPr/>
          <a:lstStyle/>
          <a:p>
            <a:pPr>
              <a:spcBef>
                <a:spcPts val="400"/>
              </a:spcBef>
              <a:buSzPct val="80000"/>
            </a:pPr>
            <a:r>
              <a:rPr lang="en-US" altLang="zh-CN" sz="2000" dirty="0" smtClean="0">
                <a:ea typeface="SimSun" pitchFamily="2" charset="-122"/>
              </a:rPr>
              <a:t>H. Cheng, X. Yan, J. Han, C.-W. Hsu, Discriminative Frequent Pattern Analysis for Effective Classification, ICDE'07</a:t>
            </a:r>
          </a:p>
          <a:p>
            <a:pPr>
              <a:spcBef>
                <a:spcPts val="400"/>
              </a:spcBef>
              <a:buSzPct val="80000"/>
            </a:pPr>
            <a:r>
              <a:rPr lang="en-US" altLang="zh-CN" sz="2000" dirty="0" smtClean="0">
                <a:ea typeface="SimSun" pitchFamily="2" charset="-122"/>
              </a:rPr>
              <a:t>H. Cheng, X. Yan, J. Han, P. S. Yu, Direct Discriminative Pattern Mining for Effective Classification, ICDE’08</a:t>
            </a:r>
            <a:endParaRPr lang="en-US" altLang="en-US" sz="2000" dirty="0" smtClean="0">
              <a:ea typeface="PMingLiU" pitchFamily="18" charset="-120"/>
            </a:endParaRPr>
          </a:p>
          <a:p>
            <a:pPr>
              <a:spcBef>
                <a:spcPts val="400"/>
              </a:spcBef>
              <a:buSzPct val="80000"/>
            </a:pPr>
            <a:r>
              <a:rPr lang="en-US" altLang="zh-CN" sz="2000" dirty="0" smtClean="0">
                <a:ea typeface="SimSun" pitchFamily="2" charset="-122"/>
              </a:rPr>
              <a:t>G. Cong, K. Tan, A. Tung &amp; X. Xu. Mining Top-k Covering Rule Groups for Gene Expression Data, SIGMOD’05</a:t>
            </a:r>
          </a:p>
          <a:p>
            <a:pPr>
              <a:spcBef>
                <a:spcPts val="400"/>
              </a:spcBef>
              <a:buSzPct val="80000"/>
            </a:pPr>
            <a:r>
              <a:rPr lang="en-US" altLang="zh-CN" sz="2000" dirty="0" smtClean="0">
                <a:ea typeface="SimSun" pitchFamily="2" charset="-122"/>
              </a:rPr>
              <a:t>M. Deshpande, M. </a:t>
            </a:r>
            <a:r>
              <a:rPr lang="en-US" altLang="zh-CN" sz="2000" dirty="0" err="1" smtClean="0">
                <a:ea typeface="SimSun" pitchFamily="2" charset="-122"/>
              </a:rPr>
              <a:t>Kuramochi</a:t>
            </a:r>
            <a:r>
              <a:rPr lang="en-US" altLang="zh-CN" sz="2000" dirty="0" smtClean="0">
                <a:ea typeface="SimSun" pitchFamily="2" charset="-122"/>
              </a:rPr>
              <a:t>, N. Wale &amp; G. </a:t>
            </a:r>
            <a:r>
              <a:rPr lang="en-US" altLang="zh-CN" sz="2000" dirty="0" err="1" smtClean="0">
                <a:ea typeface="SimSun" pitchFamily="2" charset="-122"/>
              </a:rPr>
              <a:t>Karypis</a:t>
            </a:r>
            <a:r>
              <a:rPr lang="en-US" altLang="zh-CN" sz="2000" dirty="0" smtClean="0">
                <a:ea typeface="SimSun" pitchFamily="2" charset="-122"/>
              </a:rPr>
              <a:t>. Frequent Substructure-based Approaches for Classifying Chemical Compounds, TKDE’05</a:t>
            </a:r>
          </a:p>
          <a:p>
            <a:pPr>
              <a:spcBef>
                <a:spcPts val="400"/>
              </a:spcBef>
              <a:buSzPct val="80000"/>
            </a:pPr>
            <a:r>
              <a:rPr lang="en-US" altLang="zh-CN" sz="2000" dirty="0" smtClean="0">
                <a:ea typeface="SimSun" pitchFamily="2" charset="-122"/>
              </a:rPr>
              <a:t>G. Dong &amp; J. Li. Efficient Mining of Emerging Patterns: Discovering Trends and Differences, KDD’99</a:t>
            </a:r>
          </a:p>
          <a:p>
            <a:pPr>
              <a:spcBef>
                <a:spcPts val="400"/>
              </a:spcBef>
              <a:buSzPct val="80000"/>
            </a:pPr>
            <a:r>
              <a:rPr lang="en-US" altLang="zh-CN" sz="2000" dirty="0" smtClean="0">
                <a:ea typeface="SimSun" pitchFamily="2" charset="-122"/>
              </a:rPr>
              <a:t>W. Fan, K. Zhang, H. Cheng, J. Gao, X. Yan, J. Han, P. S. Yu &amp; O. </a:t>
            </a:r>
            <a:r>
              <a:rPr lang="en-US" altLang="zh-CN" sz="2000" dirty="0" err="1" smtClean="0">
                <a:ea typeface="SimSun" pitchFamily="2" charset="-122"/>
              </a:rPr>
              <a:t>Verscheure</a:t>
            </a:r>
            <a:r>
              <a:rPr lang="en-US" altLang="zh-CN" sz="2000" dirty="0" smtClean="0">
                <a:ea typeface="SimSun" pitchFamily="2" charset="-122"/>
              </a:rPr>
              <a:t>. Direct Mining of Discriminative and Essential Graphical and </a:t>
            </a:r>
            <a:r>
              <a:rPr lang="en-US" altLang="zh-CN" sz="2000" dirty="0" err="1" smtClean="0">
                <a:ea typeface="SimSun" pitchFamily="2" charset="-122"/>
              </a:rPr>
              <a:t>Itemset</a:t>
            </a:r>
            <a:r>
              <a:rPr lang="en-US" altLang="zh-CN" sz="2000" dirty="0" smtClean="0">
                <a:ea typeface="SimSun" pitchFamily="2" charset="-122"/>
              </a:rPr>
              <a:t> Features via Model-based Search Tree, KDD’08</a:t>
            </a:r>
          </a:p>
          <a:p>
            <a:pPr>
              <a:spcBef>
                <a:spcPts val="400"/>
              </a:spcBef>
              <a:buSzPct val="80000"/>
            </a:pPr>
            <a:r>
              <a:rPr lang="en-US" altLang="en-US" sz="2000" dirty="0" smtClean="0">
                <a:ea typeface="PMingLiU" pitchFamily="18" charset="-120"/>
              </a:rPr>
              <a:t>W. Li, J. Han </a:t>
            </a:r>
            <a:r>
              <a:rPr lang="en-US" altLang="zh-CN" sz="2000" dirty="0" smtClean="0">
                <a:ea typeface="SimSun" pitchFamily="2" charset="-122"/>
              </a:rPr>
              <a:t>&amp;</a:t>
            </a:r>
            <a:r>
              <a:rPr lang="en-US" altLang="en-US" sz="2000" dirty="0" smtClean="0">
                <a:ea typeface="PMingLiU" pitchFamily="18" charset="-120"/>
              </a:rPr>
              <a:t> J. Pei. CMAR: Accurate and Efficient Classification based on Multiple Class-association Rules, ICDM’01</a:t>
            </a:r>
          </a:p>
          <a:p>
            <a:pPr>
              <a:spcBef>
                <a:spcPts val="400"/>
              </a:spcBef>
              <a:buSzPct val="80000"/>
            </a:pPr>
            <a:r>
              <a:rPr lang="en-US" altLang="en-US" sz="2000" dirty="0" smtClean="0">
                <a:ea typeface="PMingLiU" pitchFamily="18" charset="-120"/>
              </a:rPr>
              <a:t>B. Liu, W. Hsu</a:t>
            </a:r>
            <a:r>
              <a:rPr lang="en-US" altLang="zh-CN" sz="2000" dirty="0" smtClean="0">
                <a:ea typeface="SimSun" pitchFamily="2" charset="-122"/>
              </a:rPr>
              <a:t> &amp; </a:t>
            </a:r>
            <a:r>
              <a:rPr lang="en-US" altLang="en-US" sz="2000" dirty="0" smtClean="0">
                <a:ea typeface="PMingLiU" pitchFamily="18" charset="-120"/>
              </a:rPr>
              <a:t>Y. Ma. Integrating Classification and Association Rule Mining, KDD’98</a:t>
            </a:r>
          </a:p>
          <a:p>
            <a:pPr>
              <a:spcBef>
                <a:spcPts val="400"/>
              </a:spcBef>
            </a:pPr>
            <a:r>
              <a:rPr lang="en-US" sz="2000" dirty="0"/>
              <a:t>J. Shang, W. Tong, J. Peng, and J. Han. </a:t>
            </a:r>
            <a:r>
              <a:rPr lang="en-US" sz="2000" dirty="0" err="1"/>
              <a:t>DPClass</a:t>
            </a:r>
            <a:r>
              <a:rPr lang="en-US" sz="2000" dirty="0"/>
              <a:t>: An Effective but Concise Discriminative Patterns-Based Classification Framework, SDM'16</a:t>
            </a:r>
            <a:endParaRPr lang="en-US" altLang="en-US" sz="2000" dirty="0"/>
          </a:p>
          <a:p>
            <a:pPr>
              <a:spcBef>
                <a:spcPts val="400"/>
              </a:spcBef>
              <a:buSzPct val="80000"/>
            </a:pPr>
            <a:r>
              <a:rPr lang="en-US" altLang="en-US" sz="2000" dirty="0" smtClean="0">
                <a:ea typeface="PMingLiU" pitchFamily="18" charset="-120"/>
              </a:rPr>
              <a:t>J. Wang and G. </a:t>
            </a:r>
            <a:r>
              <a:rPr lang="en-US" altLang="en-US" sz="2000" dirty="0" err="1" smtClean="0">
                <a:ea typeface="PMingLiU" pitchFamily="18" charset="-120"/>
              </a:rPr>
              <a:t>Karypis</a:t>
            </a:r>
            <a:r>
              <a:rPr lang="en-US" altLang="en-US" sz="2000" dirty="0" smtClean="0">
                <a:ea typeface="PMingLiU" pitchFamily="18" charset="-120"/>
              </a:rPr>
              <a:t>. HARMONY: Efficiently Mining the Best Rules for Classification, SDM’05</a:t>
            </a:r>
          </a:p>
          <a:p>
            <a:pPr>
              <a:spcBef>
                <a:spcPts val="400"/>
              </a:spcBef>
              <a:buSzPct val="80000"/>
            </a:pPr>
            <a:r>
              <a:rPr lang="en-US" altLang="zh-CN" sz="2000" dirty="0" smtClean="0">
                <a:ea typeface="SimSun" pitchFamily="2" charset="-122"/>
              </a:rPr>
              <a:t>X. Yin &amp; J. Han. CPAR: Classi</a:t>
            </a:r>
            <a:r>
              <a:rPr lang="en-US" altLang="en-US" sz="2000" dirty="0" smtClean="0">
                <a:ea typeface="PMingLiU" pitchFamily="18" charset="-120"/>
              </a:rPr>
              <a:t>fi</a:t>
            </a:r>
            <a:r>
              <a:rPr lang="en-US" altLang="zh-CN" sz="2000" dirty="0" smtClean="0">
                <a:ea typeface="SimSun" pitchFamily="2" charset="-122"/>
              </a:rPr>
              <a:t>cation Based on Predictive Association Rules</a:t>
            </a:r>
            <a:r>
              <a:rPr lang="en-US" altLang="en-US" sz="2000" dirty="0" smtClean="0">
                <a:ea typeface="PMingLiU" pitchFamily="18" charset="-120"/>
              </a:rPr>
              <a:t>, SDM’</a:t>
            </a:r>
            <a:r>
              <a:rPr lang="en-US" altLang="zh-CN" sz="2000" dirty="0" smtClean="0">
                <a:ea typeface="SimSun" pitchFamily="2" charset="-122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58080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44000"/>
          </a:xfrm>
        </p:spPr>
      </p:pic>
    </p:spTree>
    <p:extLst>
      <p:ext uri="{BB962C8B-B14F-4D97-AF65-F5344CB8AC3E}">
        <p14:creationId xmlns:p14="http://schemas.microsoft.com/office/powerpoint/2010/main" val="383448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What Is Classification?</a:t>
            </a:r>
          </a:p>
        </p:txBody>
      </p:sp>
      <p:sp>
        <p:nvSpPr>
          <p:cNvPr id="23555" name="Rectangle 5"/>
          <p:cNvSpPr>
            <a:spLocks noChangeArrowheads="1"/>
          </p:cNvSpPr>
          <p:nvPr/>
        </p:nvSpPr>
        <p:spPr bwMode="auto">
          <a:xfrm>
            <a:off x="5588000" y="1828800"/>
            <a:ext cx="2641600" cy="1600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zh-CN" sz="2000" b="1">
                <a:latin typeface="Arial" pitchFamily="34" charset="0"/>
                <a:ea typeface="SimSun" pitchFamily="2" charset="-122"/>
                <a:cs typeface="Arial" pitchFamily="34" charset="0"/>
              </a:rPr>
              <a:t>Model </a:t>
            </a:r>
          </a:p>
          <a:p>
            <a:pPr algn="ctr" eaLnBrk="1" hangingPunct="1"/>
            <a:r>
              <a:rPr lang="en-US" altLang="zh-CN" sz="2000" b="1">
                <a:latin typeface="Arial" pitchFamily="34" charset="0"/>
                <a:ea typeface="SimSun" pitchFamily="2" charset="-122"/>
                <a:cs typeface="Arial" pitchFamily="34" charset="0"/>
              </a:rPr>
              <a:t>Learning</a:t>
            </a:r>
          </a:p>
        </p:txBody>
      </p:sp>
      <p:sp>
        <p:nvSpPr>
          <p:cNvPr id="23556" name="Oval 9"/>
          <p:cNvSpPr>
            <a:spLocks noChangeArrowheads="1"/>
          </p:cNvSpPr>
          <p:nvPr/>
        </p:nvSpPr>
        <p:spPr bwMode="auto">
          <a:xfrm>
            <a:off x="9347200" y="4038600"/>
            <a:ext cx="16256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zh-CN" sz="2000" b="1">
                <a:latin typeface="Arial" pitchFamily="34" charset="0"/>
                <a:ea typeface="SimSun" pitchFamily="2" charset="-122"/>
                <a:cs typeface="Arial" pitchFamily="34" charset="0"/>
              </a:rPr>
              <a:t>Positive</a:t>
            </a:r>
          </a:p>
        </p:txBody>
      </p:sp>
      <p:sp>
        <p:nvSpPr>
          <p:cNvPr id="23557" name="Oval 10"/>
          <p:cNvSpPr>
            <a:spLocks noChangeArrowheads="1"/>
          </p:cNvSpPr>
          <p:nvPr/>
        </p:nvSpPr>
        <p:spPr bwMode="auto">
          <a:xfrm>
            <a:off x="9448800" y="5181600"/>
            <a:ext cx="16256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zh-CN" sz="2000" b="1">
                <a:latin typeface="Arial" pitchFamily="34" charset="0"/>
                <a:ea typeface="SimSun" pitchFamily="2" charset="-122"/>
                <a:cs typeface="Arial" pitchFamily="34" charset="0"/>
              </a:rPr>
              <a:t>Negative</a:t>
            </a:r>
          </a:p>
        </p:txBody>
      </p:sp>
      <p:sp>
        <p:nvSpPr>
          <p:cNvPr id="38921" name="AutoShape 17"/>
          <p:cNvSpPr>
            <a:spLocks noChangeArrowheads="1"/>
          </p:cNvSpPr>
          <p:nvPr/>
        </p:nvSpPr>
        <p:spPr bwMode="auto">
          <a:xfrm>
            <a:off x="4572000" y="2286000"/>
            <a:ext cx="914400" cy="457200"/>
          </a:xfrm>
          <a:prstGeom prst="rightArrow">
            <a:avLst>
              <a:gd name="adj1" fmla="val 50000"/>
              <a:gd name="adj2" fmla="val 63889"/>
            </a:avLst>
          </a:prstGeom>
          <a:solidFill>
            <a:srgbClr val="0070C0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eaLnBrk="1" hangingPunct="1">
              <a:defRPr/>
            </a:pPr>
            <a:endParaRPr lang="en-US" altLang="en-US" b="1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3559" name="AutoShape 18"/>
          <p:cNvSpPr>
            <a:spLocks noChangeArrowheads="1"/>
          </p:cNvSpPr>
          <p:nvPr/>
        </p:nvSpPr>
        <p:spPr bwMode="auto">
          <a:xfrm rot="5400000">
            <a:off x="6642100" y="3543300"/>
            <a:ext cx="533400" cy="609600"/>
          </a:xfrm>
          <a:prstGeom prst="rightArrow">
            <a:avLst>
              <a:gd name="adj1" fmla="val 50000"/>
              <a:gd name="adj2" fmla="val 21983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>
              <a:latin typeface="Arial" pitchFamily="34" charset="0"/>
              <a:ea typeface="SimSun" pitchFamily="2" charset="-122"/>
            </a:endParaRPr>
          </a:p>
        </p:txBody>
      </p:sp>
      <p:sp>
        <p:nvSpPr>
          <p:cNvPr id="23560" name="AutoShape 19"/>
          <p:cNvSpPr>
            <a:spLocks noChangeArrowheads="1"/>
          </p:cNvSpPr>
          <p:nvPr/>
        </p:nvSpPr>
        <p:spPr bwMode="auto">
          <a:xfrm>
            <a:off x="4572000" y="4724400"/>
            <a:ext cx="914400" cy="457200"/>
          </a:xfrm>
          <a:prstGeom prst="rightArrow">
            <a:avLst>
              <a:gd name="adj1" fmla="val 50000"/>
              <a:gd name="adj2" fmla="val 63889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>
              <a:latin typeface="Arial" pitchFamily="34" charset="0"/>
              <a:ea typeface="SimSun" pitchFamily="2" charset="-122"/>
            </a:endParaRPr>
          </a:p>
        </p:txBody>
      </p:sp>
      <p:sp>
        <p:nvSpPr>
          <p:cNvPr id="23561" name="AutoShape 20"/>
          <p:cNvSpPr>
            <a:spLocks noChangeArrowheads="1"/>
          </p:cNvSpPr>
          <p:nvPr/>
        </p:nvSpPr>
        <p:spPr bwMode="auto">
          <a:xfrm rot="-1188592">
            <a:off x="8367184" y="4419600"/>
            <a:ext cx="878416" cy="457200"/>
          </a:xfrm>
          <a:prstGeom prst="rightArrow">
            <a:avLst>
              <a:gd name="adj1" fmla="val 50000"/>
              <a:gd name="adj2" fmla="val 36024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>
              <a:latin typeface="Arial" pitchFamily="34" charset="0"/>
              <a:ea typeface="SimSun" pitchFamily="2" charset="-122"/>
            </a:endParaRPr>
          </a:p>
        </p:txBody>
      </p:sp>
      <p:sp>
        <p:nvSpPr>
          <p:cNvPr id="23562" name="AutoShape 23"/>
          <p:cNvSpPr>
            <a:spLocks noChangeArrowheads="1"/>
          </p:cNvSpPr>
          <p:nvPr/>
        </p:nvSpPr>
        <p:spPr bwMode="auto">
          <a:xfrm rot="1765968">
            <a:off x="8331201" y="4953000"/>
            <a:ext cx="878417" cy="457200"/>
          </a:xfrm>
          <a:prstGeom prst="rightArrow">
            <a:avLst>
              <a:gd name="adj1" fmla="val 50000"/>
              <a:gd name="adj2" fmla="val 36024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>
              <a:latin typeface="Arial" pitchFamily="34" charset="0"/>
              <a:ea typeface="SimSun" pitchFamily="2" charset="-122"/>
            </a:endParaRPr>
          </a:p>
        </p:txBody>
      </p:sp>
      <p:sp>
        <p:nvSpPr>
          <p:cNvPr id="23563" name="AutoShape 24"/>
          <p:cNvSpPr>
            <a:spLocks noChangeAspect="1" noChangeArrowheads="1"/>
          </p:cNvSpPr>
          <p:nvPr/>
        </p:nvSpPr>
        <p:spPr bwMode="auto">
          <a:xfrm>
            <a:off x="2794000" y="1828800"/>
            <a:ext cx="1490133" cy="1257300"/>
          </a:xfrm>
          <a:prstGeom prst="foldedCorner">
            <a:avLst>
              <a:gd name="adj" fmla="val 12500"/>
            </a:avLst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>
              <a:latin typeface="Arial" pitchFamily="34" charset="0"/>
              <a:ea typeface="SimSun" pitchFamily="2" charset="-122"/>
            </a:endParaRPr>
          </a:p>
        </p:txBody>
      </p:sp>
      <p:sp>
        <p:nvSpPr>
          <p:cNvPr id="23564" name="AutoShape 25"/>
          <p:cNvSpPr>
            <a:spLocks noChangeAspect="1" noChangeArrowheads="1"/>
          </p:cNvSpPr>
          <p:nvPr/>
        </p:nvSpPr>
        <p:spPr bwMode="auto">
          <a:xfrm>
            <a:off x="2565400" y="2000250"/>
            <a:ext cx="1490133" cy="1257300"/>
          </a:xfrm>
          <a:prstGeom prst="foldedCorner">
            <a:avLst>
              <a:gd name="adj" fmla="val 12500"/>
            </a:avLst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>
              <a:latin typeface="Arial" pitchFamily="34" charset="0"/>
              <a:ea typeface="SimSun" pitchFamily="2" charset="-122"/>
            </a:endParaRPr>
          </a:p>
        </p:txBody>
      </p:sp>
      <p:sp>
        <p:nvSpPr>
          <p:cNvPr id="23565" name="AutoShape 26"/>
          <p:cNvSpPr>
            <a:spLocks noChangeAspect="1" noChangeArrowheads="1"/>
          </p:cNvSpPr>
          <p:nvPr/>
        </p:nvSpPr>
        <p:spPr bwMode="auto">
          <a:xfrm>
            <a:off x="2336800" y="2171700"/>
            <a:ext cx="1490133" cy="1257300"/>
          </a:xfrm>
          <a:prstGeom prst="foldedCorner">
            <a:avLst>
              <a:gd name="adj" fmla="val 12500"/>
            </a:avLst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zh-CN" sz="2000" b="1">
                <a:solidFill>
                  <a:srgbClr val="FF0000"/>
                </a:solidFill>
                <a:latin typeface="Arial" pitchFamily="34" charset="0"/>
                <a:ea typeface="SimSun" pitchFamily="2" charset="-122"/>
                <a:cs typeface="Arial" pitchFamily="34" charset="0"/>
              </a:rPr>
              <a:t>Training </a:t>
            </a:r>
          </a:p>
          <a:p>
            <a:pPr algn="ctr" eaLnBrk="1" hangingPunct="1"/>
            <a:r>
              <a:rPr lang="en-US" altLang="zh-CN" sz="2000" b="1">
                <a:solidFill>
                  <a:srgbClr val="FF0000"/>
                </a:solidFill>
                <a:latin typeface="Arial" pitchFamily="34" charset="0"/>
                <a:ea typeface="SimSun" pitchFamily="2" charset="-122"/>
                <a:cs typeface="Arial" pitchFamily="34" charset="0"/>
              </a:rPr>
              <a:t>Instances</a:t>
            </a:r>
          </a:p>
        </p:txBody>
      </p:sp>
      <p:sp>
        <p:nvSpPr>
          <p:cNvPr id="23566" name="AutoShape 27"/>
          <p:cNvSpPr>
            <a:spLocks noChangeAspect="1" noChangeArrowheads="1"/>
          </p:cNvSpPr>
          <p:nvPr/>
        </p:nvSpPr>
        <p:spPr bwMode="auto">
          <a:xfrm>
            <a:off x="2794000" y="4191000"/>
            <a:ext cx="1490133" cy="1257300"/>
          </a:xfrm>
          <a:prstGeom prst="foldedCorner">
            <a:avLst>
              <a:gd name="adj" fmla="val 125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>
              <a:latin typeface="Arial" pitchFamily="34" charset="0"/>
              <a:ea typeface="SimSun" pitchFamily="2" charset="-122"/>
            </a:endParaRPr>
          </a:p>
        </p:txBody>
      </p:sp>
      <p:sp>
        <p:nvSpPr>
          <p:cNvPr id="23567" name="AutoShape 28"/>
          <p:cNvSpPr>
            <a:spLocks noChangeAspect="1" noChangeArrowheads="1"/>
          </p:cNvSpPr>
          <p:nvPr/>
        </p:nvSpPr>
        <p:spPr bwMode="auto">
          <a:xfrm>
            <a:off x="2565400" y="4362450"/>
            <a:ext cx="1490133" cy="1257300"/>
          </a:xfrm>
          <a:prstGeom prst="foldedCorner">
            <a:avLst>
              <a:gd name="adj" fmla="val 125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>
              <a:latin typeface="Arial" pitchFamily="34" charset="0"/>
              <a:ea typeface="SimSun" pitchFamily="2" charset="-122"/>
            </a:endParaRPr>
          </a:p>
        </p:txBody>
      </p:sp>
      <p:sp>
        <p:nvSpPr>
          <p:cNvPr id="23568" name="AutoShape 29"/>
          <p:cNvSpPr>
            <a:spLocks noChangeAspect="1" noChangeArrowheads="1"/>
          </p:cNvSpPr>
          <p:nvPr/>
        </p:nvSpPr>
        <p:spPr bwMode="auto">
          <a:xfrm>
            <a:off x="2336800" y="4533900"/>
            <a:ext cx="1490133" cy="1257300"/>
          </a:xfrm>
          <a:prstGeom prst="foldedCorner">
            <a:avLst>
              <a:gd name="adj" fmla="val 125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zh-CN" sz="2000" b="1">
                <a:solidFill>
                  <a:srgbClr val="FF0000"/>
                </a:solidFill>
                <a:latin typeface="Arial" pitchFamily="34" charset="0"/>
                <a:ea typeface="SimSun" pitchFamily="2" charset="-122"/>
                <a:cs typeface="Arial" pitchFamily="34" charset="0"/>
              </a:rPr>
              <a:t>Test </a:t>
            </a:r>
          </a:p>
          <a:p>
            <a:pPr algn="ctr" eaLnBrk="1" hangingPunct="1"/>
            <a:r>
              <a:rPr lang="en-US" altLang="zh-CN" sz="2000" b="1">
                <a:solidFill>
                  <a:srgbClr val="FF0000"/>
                </a:solidFill>
                <a:latin typeface="Arial" pitchFamily="34" charset="0"/>
                <a:ea typeface="SimSun" pitchFamily="2" charset="-122"/>
                <a:cs typeface="Arial" pitchFamily="34" charset="0"/>
              </a:rPr>
              <a:t>Instances</a:t>
            </a:r>
          </a:p>
        </p:txBody>
      </p:sp>
      <p:sp>
        <p:nvSpPr>
          <p:cNvPr id="23569" name="AutoShape 30"/>
          <p:cNvSpPr>
            <a:spLocks noChangeArrowheads="1"/>
          </p:cNvSpPr>
          <p:nvPr/>
        </p:nvSpPr>
        <p:spPr bwMode="auto">
          <a:xfrm>
            <a:off x="5588000" y="4267200"/>
            <a:ext cx="2641600" cy="1447800"/>
          </a:xfrm>
          <a:prstGeom prst="flowChartMultidocumen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zh-CN" sz="2000" b="1">
                <a:latin typeface="Arial" pitchFamily="34" charset="0"/>
                <a:ea typeface="SimSun" pitchFamily="2" charset="-122"/>
              </a:rPr>
              <a:t>Prediction </a:t>
            </a:r>
          </a:p>
          <a:p>
            <a:pPr algn="ctr" eaLnBrk="1" hangingPunct="1"/>
            <a:r>
              <a:rPr lang="en-US" altLang="zh-CN" sz="2000" b="1">
                <a:latin typeface="Arial" pitchFamily="34" charset="0"/>
                <a:ea typeface="SimSun" pitchFamily="2" charset="-122"/>
              </a:rPr>
              <a:t>Model </a:t>
            </a:r>
          </a:p>
        </p:txBody>
      </p:sp>
    </p:spTree>
    <p:extLst>
      <p:ext uri="{BB962C8B-B14F-4D97-AF65-F5344CB8AC3E}">
        <p14:creationId xmlns:p14="http://schemas.microsoft.com/office/powerpoint/2010/main" val="387125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10972800" cy="637309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dirty="0" smtClean="0">
                <a:ea typeface="SimSun" pitchFamily="2" charset="-122"/>
              </a:rPr>
              <a:t>Typical Classification Methods</a:t>
            </a:r>
          </a:p>
        </p:txBody>
      </p:sp>
      <p:grpSp>
        <p:nvGrpSpPr>
          <p:cNvPr id="25603" name="Group 4"/>
          <p:cNvGrpSpPr>
            <a:grpSpLocks/>
          </p:cNvGrpSpPr>
          <p:nvPr/>
        </p:nvGrpSpPr>
        <p:grpSpPr bwMode="auto">
          <a:xfrm>
            <a:off x="1219201" y="1066801"/>
            <a:ext cx="4874684" cy="2347913"/>
            <a:chOff x="2929" y="1296"/>
            <a:chExt cx="2591" cy="1680"/>
          </a:xfrm>
        </p:grpSpPr>
        <p:sp>
          <p:nvSpPr>
            <p:cNvPr id="25654" name="Oval 5"/>
            <p:cNvSpPr>
              <a:spLocks noChangeArrowheads="1"/>
            </p:cNvSpPr>
            <p:nvPr/>
          </p:nvSpPr>
          <p:spPr bwMode="auto">
            <a:xfrm>
              <a:off x="3352" y="2622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25655" name="Oval 6"/>
            <p:cNvSpPr>
              <a:spLocks noChangeArrowheads="1"/>
            </p:cNvSpPr>
            <p:nvPr/>
          </p:nvSpPr>
          <p:spPr bwMode="auto">
            <a:xfrm>
              <a:off x="3405" y="2313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25656" name="Oval 7"/>
            <p:cNvSpPr>
              <a:spLocks noChangeArrowheads="1"/>
            </p:cNvSpPr>
            <p:nvPr/>
          </p:nvSpPr>
          <p:spPr bwMode="auto">
            <a:xfrm>
              <a:off x="3114" y="2445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25657" name="Oval 8"/>
            <p:cNvSpPr>
              <a:spLocks noChangeArrowheads="1"/>
            </p:cNvSpPr>
            <p:nvPr/>
          </p:nvSpPr>
          <p:spPr bwMode="auto">
            <a:xfrm>
              <a:off x="3273" y="2224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25658" name="Oval 9"/>
            <p:cNvSpPr>
              <a:spLocks noChangeArrowheads="1"/>
            </p:cNvSpPr>
            <p:nvPr/>
          </p:nvSpPr>
          <p:spPr bwMode="auto">
            <a:xfrm>
              <a:off x="3537" y="2534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25659" name="Oval 10"/>
            <p:cNvSpPr>
              <a:spLocks noChangeArrowheads="1"/>
            </p:cNvSpPr>
            <p:nvPr/>
          </p:nvSpPr>
          <p:spPr bwMode="auto">
            <a:xfrm>
              <a:off x="3431" y="2048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25660" name="Oval 11"/>
            <p:cNvSpPr>
              <a:spLocks noChangeArrowheads="1"/>
            </p:cNvSpPr>
            <p:nvPr/>
          </p:nvSpPr>
          <p:spPr bwMode="auto">
            <a:xfrm>
              <a:off x="3564" y="2269"/>
              <a:ext cx="52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25661" name="Oval 12"/>
            <p:cNvSpPr>
              <a:spLocks noChangeArrowheads="1"/>
            </p:cNvSpPr>
            <p:nvPr/>
          </p:nvSpPr>
          <p:spPr bwMode="auto">
            <a:xfrm>
              <a:off x="3590" y="2003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25662" name="Oval 13"/>
            <p:cNvSpPr>
              <a:spLocks noChangeArrowheads="1"/>
            </p:cNvSpPr>
            <p:nvPr/>
          </p:nvSpPr>
          <p:spPr bwMode="auto">
            <a:xfrm>
              <a:off x="3696" y="2180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25663" name="Oval 14"/>
            <p:cNvSpPr>
              <a:spLocks noChangeArrowheads="1"/>
            </p:cNvSpPr>
            <p:nvPr/>
          </p:nvSpPr>
          <p:spPr bwMode="auto">
            <a:xfrm>
              <a:off x="3775" y="2445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25664" name="Oval 15"/>
            <p:cNvSpPr>
              <a:spLocks noChangeArrowheads="1"/>
            </p:cNvSpPr>
            <p:nvPr/>
          </p:nvSpPr>
          <p:spPr bwMode="auto">
            <a:xfrm>
              <a:off x="3643" y="2711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25665" name="Oval 16"/>
            <p:cNvSpPr>
              <a:spLocks noChangeArrowheads="1"/>
            </p:cNvSpPr>
            <p:nvPr/>
          </p:nvSpPr>
          <p:spPr bwMode="auto">
            <a:xfrm>
              <a:off x="3960" y="2578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25666" name="Oval 17"/>
            <p:cNvSpPr>
              <a:spLocks noChangeArrowheads="1"/>
            </p:cNvSpPr>
            <p:nvPr/>
          </p:nvSpPr>
          <p:spPr bwMode="auto">
            <a:xfrm>
              <a:off x="3616" y="1738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25667" name="Rectangle 18"/>
            <p:cNvSpPr>
              <a:spLocks noChangeArrowheads="1"/>
            </p:cNvSpPr>
            <p:nvPr/>
          </p:nvSpPr>
          <p:spPr bwMode="auto">
            <a:xfrm>
              <a:off x="4462" y="1959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25668" name="Rectangle 19"/>
            <p:cNvSpPr>
              <a:spLocks noChangeArrowheads="1"/>
            </p:cNvSpPr>
            <p:nvPr/>
          </p:nvSpPr>
          <p:spPr bwMode="auto">
            <a:xfrm>
              <a:off x="4304" y="1605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25669" name="Rectangle 20"/>
            <p:cNvSpPr>
              <a:spLocks noChangeArrowheads="1"/>
            </p:cNvSpPr>
            <p:nvPr/>
          </p:nvSpPr>
          <p:spPr bwMode="auto">
            <a:xfrm>
              <a:off x="4515" y="1473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25670" name="Rectangle 21"/>
            <p:cNvSpPr>
              <a:spLocks noChangeArrowheads="1"/>
            </p:cNvSpPr>
            <p:nvPr/>
          </p:nvSpPr>
          <p:spPr bwMode="auto">
            <a:xfrm>
              <a:off x="4595" y="2224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25671" name="Rectangle 22"/>
            <p:cNvSpPr>
              <a:spLocks noChangeArrowheads="1"/>
            </p:cNvSpPr>
            <p:nvPr/>
          </p:nvSpPr>
          <p:spPr bwMode="auto">
            <a:xfrm>
              <a:off x="4568" y="1694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25672" name="Rectangle 23"/>
            <p:cNvSpPr>
              <a:spLocks noChangeArrowheads="1"/>
            </p:cNvSpPr>
            <p:nvPr/>
          </p:nvSpPr>
          <p:spPr bwMode="auto">
            <a:xfrm>
              <a:off x="4674" y="1915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25673" name="Rectangle 24"/>
            <p:cNvSpPr>
              <a:spLocks noChangeArrowheads="1"/>
            </p:cNvSpPr>
            <p:nvPr/>
          </p:nvSpPr>
          <p:spPr bwMode="auto">
            <a:xfrm>
              <a:off x="4648" y="1473"/>
              <a:ext cx="52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25674" name="Rectangle 25"/>
            <p:cNvSpPr>
              <a:spLocks noChangeArrowheads="1"/>
            </p:cNvSpPr>
            <p:nvPr/>
          </p:nvSpPr>
          <p:spPr bwMode="auto">
            <a:xfrm>
              <a:off x="4806" y="1561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25675" name="Rectangle 26"/>
            <p:cNvSpPr>
              <a:spLocks noChangeArrowheads="1"/>
            </p:cNvSpPr>
            <p:nvPr/>
          </p:nvSpPr>
          <p:spPr bwMode="auto">
            <a:xfrm>
              <a:off x="4753" y="2048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25676" name="Rectangle 27"/>
            <p:cNvSpPr>
              <a:spLocks noChangeArrowheads="1"/>
            </p:cNvSpPr>
            <p:nvPr/>
          </p:nvSpPr>
          <p:spPr bwMode="auto">
            <a:xfrm>
              <a:off x="4833" y="1827"/>
              <a:ext cx="52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25677" name="Rectangle 28"/>
            <p:cNvSpPr>
              <a:spLocks noChangeArrowheads="1"/>
            </p:cNvSpPr>
            <p:nvPr/>
          </p:nvSpPr>
          <p:spPr bwMode="auto">
            <a:xfrm>
              <a:off x="4806" y="2401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25678" name="Rectangle 29"/>
            <p:cNvSpPr>
              <a:spLocks noChangeArrowheads="1"/>
            </p:cNvSpPr>
            <p:nvPr/>
          </p:nvSpPr>
          <p:spPr bwMode="auto">
            <a:xfrm>
              <a:off x="4965" y="1959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25679" name="Rectangle 30"/>
            <p:cNvSpPr>
              <a:spLocks noChangeArrowheads="1"/>
            </p:cNvSpPr>
            <p:nvPr/>
          </p:nvSpPr>
          <p:spPr bwMode="auto">
            <a:xfrm>
              <a:off x="4965" y="2269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25680" name="Rectangle 31"/>
            <p:cNvSpPr>
              <a:spLocks noChangeArrowheads="1"/>
            </p:cNvSpPr>
            <p:nvPr/>
          </p:nvSpPr>
          <p:spPr bwMode="auto">
            <a:xfrm>
              <a:off x="4991" y="2445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25681" name="Rectangle 32"/>
            <p:cNvSpPr>
              <a:spLocks noChangeArrowheads="1"/>
            </p:cNvSpPr>
            <p:nvPr/>
          </p:nvSpPr>
          <p:spPr bwMode="auto">
            <a:xfrm>
              <a:off x="2929" y="1296"/>
              <a:ext cx="2591" cy="16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25682" name="Line 33"/>
            <p:cNvSpPr>
              <a:spLocks noChangeShapeType="1"/>
            </p:cNvSpPr>
            <p:nvPr/>
          </p:nvSpPr>
          <p:spPr bwMode="auto">
            <a:xfrm>
              <a:off x="3552" y="1392"/>
              <a:ext cx="576" cy="14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83" name="Line 34"/>
            <p:cNvSpPr>
              <a:spLocks noChangeShapeType="1"/>
            </p:cNvSpPr>
            <p:nvPr/>
          </p:nvSpPr>
          <p:spPr bwMode="auto">
            <a:xfrm>
              <a:off x="4176" y="1344"/>
              <a:ext cx="576" cy="14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84" name="Line 35"/>
            <p:cNvSpPr>
              <a:spLocks noChangeShapeType="1"/>
            </p:cNvSpPr>
            <p:nvPr/>
          </p:nvSpPr>
          <p:spPr bwMode="auto">
            <a:xfrm>
              <a:off x="3888" y="1392"/>
              <a:ext cx="576" cy="14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604" name="Oval 41"/>
          <p:cNvSpPr>
            <a:spLocks noChangeArrowheads="1"/>
          </p:cNvSpPr>
          <p:nvPr/>
        </p:nvSpPr>
        <p:spPr bwMode="auto">
          <a:xfrm>
            <a:off x="3721100" y="1470026"/>
            <a:ext cx="270933" cy="201613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>
              <a:latin typeface="Arial" pitchFamily="34" charset="0"/>
              <a:ea typeface="SimSun" pitchFamily="2" charset="-122"/>
            </a:endParaRPr>
          </a:p>
        </p:txBody>
      </p:sp>
      <p:sp>
        <p:nvSpPr>
          <p:cNvPr id="25605" name="Oval 42"/>
          <p:cNvSpPr>
            <a:spLocks noChangeArrowheads="1"/>
          </p:cNvSpPr>
          <p:nvPr/>
        </p:nvSpPr>
        <p:spPr bwMode="auto">
          <a:xfrm>
            <a:off x="4017434" y="1939926"/>
            <a:ext cx="270933" cy="201613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>
              <a:latin typeface="Arial" pitchFamily="34" charset="0"/>
              <a:ea typeface="SimSun" pitchFamily="2" charset="-122"/>
            </a:endParaRPr>
          </a:p>
        </p:txBody>
      </p:sp>
      <p:sp>
        <p:nvSpPr>
          <p:cNvPr id="25606" name="Oval 43"/>
          <p:cNvSpPr>
            <a:spLocks noChangeArrowheads="1"/>
          </p:cNvSpPr>
          <p:nvPr/>
        </p:nvSpPr>
        <p:spPr bwMode="auto">
          <a:xfrm>
            <a:off x="2429934" y="1654176"/>
            <a:ext cx="270933" cy="201613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>
              <a:latin typeface="Arial" pitchFamily="34" charset="0"/>
              <a:ea typeface="SimSun" pitchFamily="2" charset="-122"/>
            </a:endParaRPr>
          </a:p>
        </p:txBody>
      </p:sp>
      <p:sp>
        <p:nvSpPr>
          <p:cNvPr id="25607" name="Oval 44"/>
          <p:cNvSpPr>
            <a:spLocks noChangeArrowheads="1"/>
          </p:cNvSpPr>
          <p:nvPr/>
        </p:nvSpPr>
        <p:spPr bwMode="auto">
          <a:xfrm>
            <a:off x="3081867" y="2811463"/>
            <a:ext cx="270933" cy="201612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>
              <a:latin typeface="Arial" pitchFamily="34" charset="0"/>
              <a:ea typeface="SimSun" pitchFamily="2" charset="-122"/>
            </a:endParaRPr>
          </a:p>
        </p:txBody>
      </p:sp>
      <p:sp>
        <p:nvSpPr>
          <p:cNvPr id="25608" name="Text Box 45"/>
          <p:cNvSpPr txBox="1">
            <a:spLocks noChangeArrowheads="1"/>
          </p:cNvSpPr>
          <p:nvPr/>
        </p:nvSpPr>
        <p:spPr bwMode="auto">
          <a:xfrm>
            <a:off x="1940984" y="3429000"/>
            <a:ext cx="352213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400" b="1">
                <a:solidFill>
                  <a:schemeClr val="accent2"/>
                </a:solidFill>
                <a:latin typeface="Arial" pitchFamily="34" charset="0"/>
                <a:ea typeface="SimSun" pitchFamily="2" charset="-122"/>
              </a:rPr>
              <a:t>     </a:t>
            </a:r>
            <a:r>
              <a:rPr lang="en-US" altLang="zh-CN" sz="1400" b="1">
                <a:latin typeface="Arial" pitchFamily="34" charset="0"/>
                <a:ea typeface="SimSun" pitchFamily="2" charset="-122"/>
              </a:rPr>
              <a:t>Support Vector Machine</a:t>
            </a:r>
          </a:p>
        </p:txBody>
      </p:sp>
      <p:sp>
        <p:nvSpPr>
          <p:cNvPr id="25609" name="Line 46"/>
          <p:cNvSpPr>
            <a:spLocks noChangeShapeType="1"/>
          </p:cNvSpPr>
          <p:nvPr/>
        </p:nvSpPr>
        <p:spPr bwMode="auto">
          <a:xfrm flipV="1">
            <a:off x="2844800" y="1738313"/>
            <a:ext cx="992717" cy="334962"/>
          </a:xfrm>
          <a:prstGeom prst="line">
            <a:avLst/>
          </a:prstGeom>
          <a:noFill/>
          <a:ln w="9525">
            <a:solidFill>
              <a:schemeClr val="folHlink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25610" name="Group 48"/>
          <p:cNvGrpSpPr>
            <a:grpSpLocks/>
          </p:cNvGrpSpPr>
          <p:nvPr/>
        </p:nvGrpSpPr>
        <p:grpSpPr bwMode="auto">
          <a:xfrm>
            <a:off x="6503115" y="1103314"/>
            <a:ext cx="4504518" cy="2163933"/>
            <a:chOff x="3535" y="144"/>
            <a:chExt cx="2024" cy="1231"/>
          </a:xfrm>
        </p:grpSpPr>
        <p:sp>
          <p:nvSpPr>
            <p:cNvPr id="25630" name="Rectangle 49"/>
            <p:cNvSpPr>
              <a:spLocks noChangeArrowheads="1"/>
            </p:cNvSpPr>
            <p:nvPr/>
          </p:nvSpPr>
          <p:spPr bwMode="auto">
            <a:xfrm>
              <a:off x="4272" y="144"/>
              <a:ext cx="336" cy="181"/>
            </a:xfrm>
            <a:prstGeom prst="rect">
              <a:avLst/>
            </a:prstGeom>
            <a:solidFill>
              <a:srgbClr val="00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2075" tIns="46038" rIns="92075" bIns="46038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altLang="zh-CN" sz="1400">
                  <a:latin typeface="Times New Roman" pitchFamily="18" charset="0"/>
                  <a:ea typeface="SimSun" pitchFamily="2" charset="-122"/>
                </a:rPr>
                <a:t>age?</a:t>
              </a:r>
            </a:p>
          </p:txBody>
        </p:sp>
        <p:grpSp>
          <p:nvGrpSpPr>
            <p:cNvPr id="25631" name="Group 50"/>
            <p:cNvGrpSpPr>
              <a:grpSpLocks/>
            </p:cNvGrpSpPr>
            <p:nvPr/>
          </p:nvGrpSpPr>
          <p:grpSpPr bwMode="auto">
            <a:xfrm>
              <a:off x="3535" y="290"/>
              <a:ext cx="2024" cy="1085"/>
              <a:chOff x="3535" y="144"/>
              <a:chExt cx="2024" cy="1085"/>
            </a:xfrm>
          </p:grpSpPr>
          <p:sp>
            <p:nvSpPr>
              <p:cNvPr id="25632" name="Rectangle 51"/>
              <p:cNvSpPr>
                <a:spLocks noChangeArrowheads="1"/>
              </p:cNvSpPr>
              <p:nvPr/>
            </p:nvSpPr>
            <p:spPr bwMode="auto">
              <a:xfrm>
                <a:off x="3717" y="528"/>
                <a:ext cx="498" cy="181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2075" tIns="46038" rIns="92075" bIns="46038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latin typeface="Times New Roman" pitchFamily="18" charset="0"/>
                    <a:ea typeface="SimSun" pitchFamily="2" charset="-122"/>
                  </a:rPr>
                  <a:t>student?</a:t>
                </a:r>
              </a:p>
            </p:txBody>
          </p:sp>
          <p:sp>
            <p:nvSpPr>
              <p:cNvPr id="25633" name="Rectangle 52"/>
              <p:cNvSpPr>
                <a:spLocks noChangeArrowheads="1"/>
              </p:cNvSpPr>
              <p:nvPr/>
            </p:nvSpPr>
            <p:spPr bwMode="auto">
              <a:xfrm>
                <a:off x="4928" y="528"/>
                <a:ext cx="511" cy="175"/>
              </a:xfrm>
              <a:prstGeom prst="rect">
                <a:avLst/>
              </a:prstGeom>
              <a:solidFill>
                <a:srgbClr val="99CC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latin typeface="Times New Roman" pitchFamily="18" charset="0"/>
                    <a:ea typeface="SimSun" pitchFamily="2" charset="-122"/>
                  </a:rPr>
                  <a:t>credit rating?</a:t>
                </a:r>
              </a:p>
            </p:txBody>
          </p:sp>
          <p:sp>
            <p:nvSpPr>
              <p:cNvPr id="25634" name="Line 53"/>
              <p:cNvSpPr>
                <a:spLocks noChangeShapeType="1"/>
              </p:cNvSpPr>
              <p:nvPr/>
            </p:nvSpPr>
            <p:spPr bwMode="auto">
              <a:xfrm flipH="1">
                <a:off x="3971" y="155"/>
                <a:ext cx="317" cy="41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35" name="Line 54"/>
              <p:cNvSpPr>
                <a:spLocks noChangeShapeType="1"/>
              </p:cNvSpPr>
              <p:nvPr/>
            </p:nvSpPr>
            <p:spPr bwMode="auto">
              <a:xfrm flipH="1">
                <a:off x="4481" y="169"/>
                <a:ext cx="0" cy="17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36" name="Line 55"/>
              <p:cNvSpPr>
                <a:spLocks noChangeShapeType="1"/>
              </p:cNvSpPr>
              <p:nvPr/>
            </p:nvSpPr>
            <p:spPr bwMode="auto">
              <a:xfrm>
                <a:off x="4636" y="144"/>
                <a:ext cx="534" cy="44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37" name="Rectangle 56"/>
              <p:cNvSpPr>
                <a:spLocks noChangeArrowheads="1"/>
              </p:cNvSpPr>
              <p:nvPr/>
            </p:nvSpPr>
            <p:spPr bwMode="auto">
              <a:xfrm>
                <a:off x="3938" y="288"/>
                <a:ext cx="232" cy="158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9pPr>
              </a:lstStyle>
              <a:p>
                <a:pPr algn="ctr"/>
                <a:r>
                  <a:rPr lang="en-US" altLang="zh-CN" sz="1200" b="1">
                    <a:latin typeface="Times New Roman" pitchFamily="18" charset="0"/>
                    <a:ea typeface="SimSun" pitchFamily="2" charset="-122"/>
                  </a:rPr>
                  <a:t>&lt;=30</a:t>
                </a:r>
                <a:endParaRPr lang="en-US" altLang="zh-CN" sz="1200">
                  <a:latin typeface="Times New Roman" pitchFamily="18" charset="0"/>
                  <a:ea typeface="SimSun" pitchFamily="2" charset="-122"/>
                </a:endParaRPr>
              </a:p>
            </p:txBody>
          </p:sp>
          <p:sp>
            <p:nvSpPr>
              <p:cNvPr id="25638" name="Rectangle 57"/>
              <p:cNvSpPr>
                <a:spLocks noChangeArrowheads="1"/>
              </p:cNvSpPr>
              <p:nvPr/>
            </p:nvSpPr>
            <p:spPr bwMode="auto">
              <a:xfrm>
                <a:off x="4865" y="325"/>
                <a:ext cx="192" cy="158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9pPr>
              </a:lstStyle>
              <a:p>
                <a:pPr algn="ctr"/>
                <a:r>
                  <a:rPr lang="en-US" altLang="zh-CN" sz="1200" b="1">
                    <a:latin typeface="Times New Roman" pitchFamily="18" charset="0"/>
                    <a:ea typeface="SimSun" pitchFamily="2" charset="-122"/>
                  </a:rPr>
                  <a:t>&gt;40</a:t>
                </a:r>
                <a:endParaRPr lang="en-US" altLang="zh-CN" sz="1200">
                  <a:latin typeface="Times New Roman" pitchFamily="18" charset="0"/>
                  <a:ea typeface="SimSun" pitchFamily="2" charset="-122"/>
                </a:endParaRPr>
              </a:p>
            </p:txBody>
          </p:sp>
          <p:sp>
            <p:nvSpPr>
              <p:cNvPr id="25639" name="Line 58"/>
              <p:cNvSpPr>
                <a:spLocks noChangeShapeType="1"/>
              </p:cNvSpPr>
              <p:nvPr/>
            </p:nvSpPr>
            <p:spPr bwMode="auto">
              <a:xfrm flipH="1">
                <a:off x="3636" y="743"/>
                <a:ext cx="268" cy="31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40" name="Line 59"/>
              <p:cNvSpPr>
                <a:spLocks noChangeShapeType="1"/>
              </p:cNvSpPr>
              <p:nvPr/>
            </p:nvSpPr>
            <p:spPr bwMode="auto">
              <a:xfrm>
                <a:off x="4026" y="743"/>
                <a:ext cx="244" cy="31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41" name="Line 60"/>
              <p:cNvSpPr>
                <a:spLocks noChangeShapeType="1"/>
              </p:cNvSpPr>
              <p:nvPr/>
            </p:nvSpPr>
            <p:spPr bwMode="auto">
              <a:xfrm flipH="1">
                <a:off x="4856" y="743"/>
                <a:ext cx="244" cy="2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42" name="Line 61"/>
              <p:cNvSpPr>
                <a:spLocks noChangeShapeType="1"/>
              </p:cNvSpPr>
              <p:nvPr/>
            </p:nvSpPr>
            <p:spPr bwMode="auto">
              <a:xfrm>
                <a:off x="5246" y="743"/>
                <a:ext cx="220" cy="2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43" name="Line 62"/>
              <p:cNvSpPr>
                <a:spLocks noChangeShapeType="1"/>
              </p:cNvSpPr>
              <p:nvPr/>
            </p:nvSpPr>
            <p:spPr bwMode="auto">
              <a:xfrm>
                <a:off x="4481" y="438"/>
                <a:ext cx="0" cy="13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44" name="Rectangle 63"/>
              <p:cNvSpPr>
                <a:spLocks noChangeArrowheads="1"/>
              </p:cNvSpPr>
              <p:nvPr/>
            </p:nvSpPr>
            <p:spPr bwMode="auto">
              <a:xfrm>
                <a:off x="3535" y="1054"/>
                <a:ext cx="164" cy="17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latin typeface="Times New Roman" pitchFamily="18" charset="0"/>
                    <a:ea typeface="SimSun" pitchFamily="2" charset="-122"/>
                  </a:rPr>
                  <a:t>no</a:t>
                </a:r>
              </a:p>
            </p:txBody>
          </p:sp>
          <p:sp>
            <p:nvSpPr>
              <p:cNvPr id="25645" name="Rectangle 64"/>
              <p:cNvSpPr>
                <a:spLocks noChangeArrowheads="1"/>
              </p:cNvSpPr>
              <p:nvPr/>
            </p:nvSpPr>
            <p:spPr bwMode="auto">
              <a:xfrm>
                <a:off x="4177" y="1054"/>
                <a:ext cx="192" cy="175"/>
              </a:xfrm>
              <a:prstGeom prst="rect">
                <a:avLst/>
              </a:prstGeom>
              <a:solidFill>
                <a:srgbClr val="C6F8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latin typeface="Times New Roman" pitchFamily="18" charset="0"/>
                    <a:ea typeface="SimSun" pitchFamily="2" charset="-122"/>
                  </a:rPr>
                  <a:t>yes</a:t>
                </a:r>
              </a:p>
            </p:txBody>
          </p:sp>
          <p:sp>
            <p:nvSpPr>
              <p:cNvPr id="25646" name="Rectangle 65"/>
              <p:cNvSpPr>
                <a:spLocks noChangeArrowheads="1"/>
              </p:cNvSpPr>
              <p:nvPr/>
            </p:nvSpPr>
            <p:spPr bwMode="auto">
              <a:xfrm>
                <a:off x="5367" y="1030"/>
                <a:ext cx="192" cy="175"/>
              </a:xfrm>
              <a:prstGeom prst="rect">
                <a:avLst/>
              </a:prstGeom>
              <a:solidFill>
                <a:srgbClr val="CC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latin typeface="Times New Roman" pitchFamily="18" charset="0"/>
                    <a:ea typeface="SimSun" pitchFamily="2" charset="-122"/>
                  </a:rPr>
                  <a:t>yes</a:t>
                </a:r>
              </a:p>
            </p:txBody>
          </p:sp>
          <p:sp>
            <p:nvSpPr>
              <p:cNvPr id="25647" name="Rectangle 66"/>
              <p:cNvSpPr>
                <a:spLocks noChangeArrowheads="1"/>
              </p:cNvSpPr>
              <p:nvPr/>
            </p:nvSpPr>
            <p:spPr bwMode="auto">
              <a:xfrm>
                <a:off x="4385" y="595"/>
                <a:ext cx="192" cy="175"/>
              </a:xfrm>
              <a:prstGeom prst="rect">
                <a:avLst/>
              </a:prstGeom>
              <a:solidFill>
                <a:srgbClr val="CC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latin typeface="Times New Roman" pitchFamily="18" charset="0"/>
                    <a:ea typeface="SimSun" pitchFamily="2" charset="-122"/>
                  </a:rPr>
                  <a:t>yes</a:t>
                </a:r>
              </a:p>
            </p:txBody>
          </p:sp>
          <p:sp>
            <p:nvSpPr>
              <p:cNvPr id="25648" name="Rectangle 67"/>
              <p:cNvSpPr>
                <a:spLocks noChangeArrowheads="1"/>
              </p:cNvSpPr>
              <p:nvPr/>
            </p:nvSpPr>
            <p:spPr bwMode="auto">
              <a:xfrm>
                <a:off x="4295" y="335"/>
                <a:ext cx="341" cy="96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9pPr>
              </a:lstStyle>
              <a:p>
                <a:pPr algn="ctr"/>
                <a:r>
                  <a:rPr lang="en-US" altLang="zh-CN" sz="1200" b="1">
                    <a:latin typeface="Times New Roman" pitchFamily="18" charset="0"/>
                    <a:ea typeface="SimSun" pitchFamily="2" charset="-122"/>
                  </a:rPr>
                  <a:t>31..40</a:t>
                </a:r>
                <a:endParaRPr lang="en-US" altLang="zh-CN" sz="1200">
                  <a:latin typeface="Times New Roman" pitchFamily="18" charset="0"/>
                  <a:ea typeface="SimSun" pitchFamily="2" charset="-122"/>
                </a:endParaRPr>
              </a:p>
            </p:txBody>
          </p:sp>
          <p:sp>
            <p:nvSpPr>
              <p:cNvPr id="25649" name="Rectangle 68"/>
              <p:cNvSpPr>
                <a:spLocks noChangeArrowheads="1"/>
              </p:cNvSpPr>
              <p:nvPr/>
            </p:nvSpPr>
            <p:spPr bwMode="auto">
              <a:xfrm rot="21456844">
                <a:off x="4728" y="1029"/>
                <a:ext cx="217" cy="17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latin typeface="Times New Roman" pitchFamily="18" charset="0"/>
                    <a:ea typeface="SimSun" pitchFamily="2" charset="-122"/>
                  </a:rPr>
                  <a:t>no</a:t>
                </a:r>
              </a:p>
            </p:txBody>
          </p:sp>
          <p:sp>
            <p:nvSpPr>
              <p:cNvPr id="25650" name="Rectangle 69"/>
              <p:cNvSpPr>
                <a:spLocks noChangeArrowheads="1"/>
              </p:cNvSpPr>
              <p:nvPr/>
            </p:nvSpPr>
            <p:spPr bwMode="auto">
              <a:xfrm>
                <a:off x="5274" y="815"/>
                <a:ext cx="180" cy="158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9pPr>
              </a:lstStyle>
              <a:p>
                <a:pPr algn="ctr"/>
                <a:r>
                  <a:rPr lang="en-US" altLang="zh-CN" sz="1200">
                    <a:latin typeface="Times New Roman" pitchFamily="18" charset="0"/>
                    <a:ea typeface="SimSun" pitchFamily="2" charset="-122"/>
                  </a:rPr>
                  <a:t>fair</a:t>
                </a:r>
              </a:p>
            </p:txBody>
          </p:sp>
          <p:sp>
            <p:nvSpPr>
              <p:cNvPr id="25651" name="Rectangle 70"/>
              <p:cNvSpPr>
                <a:spLocks noChangeArrowheads="1"/>
              </p:cNvSpPr>
              <p:nvPr/>
            </p:nvSpPr>
            <p:spPr bwMode="auto">
              <a:xfrm>
                <a:off x="4748" y="815"/>
                <a:ext cx="335" cy="158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9pPr>
              </a:lstStyle>
              <a:p>
                <a:pPr algn="ctr"/>
                <a:r>
                  <a:rPr lang="en-US" altLang="zh-CN" sz="1200">
                    <a:latin typeface="Times New Roman" pitchFamily="18" charset="0"/>
                    <a:ea typeface="SimSun" pitchFamily="2" charset="-122"/>
                  </a:rPr>
                  <a:t>excellent</a:t>
                </a:r>
              </a:p>
            </p:txBody>
          </p:sp>
          <p:sp>
            <p:nvSpPr>
              <p:cNvPr id="25652" name="Rectangle 71"/>
              <p:cNvSpPr>
                <a:spLocks noChangeArrowheads="1"/>
              </p:cNvSpPr>
              <p:nvPr/>
            </p:nvSpPr>
            <p:spPr bwMode="auto">
              <a:xfrm>
                <a:off x="4103" y="839"/>
                <a:ext cx="176" cy="158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9pPr>
              </a:lstStyle>
              <a:p>
                <a:pPr algn="ctr"/>
                <a:r>
                  <a:rPr lang="en-US" altLang="zh-CN" sz="1200">
                    <a:latin typeface="Times New Roman" pitchFamily="18" charset="0"/>
                    <a:ea typeface="SimSun" pitchFamily="2" charset="-122"/>
                  </a:rPr>
                  <a:t>yes</a:t>
                </a:r>
              </a:p>
            </p:txBody>
          </p:sp>
          <p:sp>
            <p:nvSpPr>
              <p:cNvPr id="25653" name="Rectangle 72"/>
              <p:cNvSpPr>
                <a:spLocks noChangeArrowheads="1"/>
              </p:cNvSpPr>
              <p:nvPr/>
            </p:nvSpPr>
            <p:spPr bwMode="auto">
              <a:xfrm>
                <a:off x="3637" y="839"/>
                <a:ext cx="218" cy="158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  <a:ea typeface="MS PGothic" pitchFamily="34" charset="-128"/>
                  </a:defRPr>
                </a:lvl9pPr>
              </a:lstStyle>
              <a:p>
                <a:pPr algn="ctr"/>
                <a:r>
                  <a:rPr lang="en-US" altLang="zh-CN" sz="1200">
                    <a:latin typeface="Times New Roman" pitchFamily="18" charset="0"/>
                    <a:ea typeface="SimSun" pitchFamily="2" charset="-122"/>
                  </a:rPr>
                  <a:t>no</a:t>
                </a:r>
              </a:p>
            </p:txBody>
          </p:sp>
        </p:grpSp>
      </p:grpSp>
      <p:sp>
        <p:nvSpPr>
          <p:cNvPr id="25611" name="Text Box 73"/>
          <p:cNvSpPr txBox="1">
            <a:spLocks noChangeArrowheads="1"/>
          </p:cNvSpPr>
          <p:nvPr/>
        </p:nvSpPr>
        <p:spPr bwMode="auto">
          <a:xfrm>
            <a:off x="6970184" y="3352800"/>
            <a:ext cx="3799416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400" b="1">
                <a:latin typeface="Arial" pitchFamily="34" charset="0"/>
                <a:ea typeface="SimSun" pitchFamily="2" charset="-122"/>
              </a:rPr>
              <a:t>Decision Tree</a:t>
            </a:r>
          </a:p>
        </p:txBody>
      </p:sp>
      <p:grpSp>
        <p:nvGrpSpPr>
          <p:cNvPr id="25612" name="Group 79"/>
          <p:cNvGrpSpPr>
            <a:grpSpLocks/>
          </p:cNvGrpSpPr>
          <p:nvPr/>
        </p:nvGrpSpPr>
        <p:grpSpPr bwMode="auto">
          <a:xfrm>
            <a:off x="1219200" y="3798889"/>
            <a:ext cx="4876800" cy="2986087"/>
            <a:chOff x="336" y="1776"/>
            <a:chExt cx="2592" cy="2354"/>
          </a:xfrm>
        </p:grpSpPr>
        <p:pic>
          <p:nvPicPr>
            <p:cNvPr id="25628" name="Picture 74" descr="n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" y="1776"/>
              <a:ext cx="2592" cy="2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29" name="Text Box 78"/>
            <p:cNvSpPr txBox="1">
              <a:spLocks noChangeArrowheads="1"/>
            </p:cNvSpPr>
            <p:nvPr/>
          </p:nvSpPr>
          <p:spPr bwMode="auto">
            <a:xfrm>
              <a:off x="912" y="3887"/>
              <a:ext cx="1488" cy="2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1400" b="1">
                  <a:latin typeface="Arial" pitchFamily="34" charset="0"/>
                  <a:ea typeface="SimSun" pitchFamily="2" charset="-122"/>
                </a:rPr>
                <a:t>Neural Network</a:t>
              </a:r>
            </a:p>
          </p:txBody>
        </p:sp>
      </p:grpSp>
      <p:grpSp>
        <p:nvGrpSpPr>
          <p:cNvPr id="25613" name="Group 106"/>
          <p:cNvGrpSpPr>
            <a:grpSpLocks/>
          </p:cNvGrpSpPr>
          <p:nvPr/>
        </p:nvGrpSpPr>
        <p:grpSpPr bwMode="auto">
          <a:xfrm>
            <a:off x="7112000" y="3733800"/>
            <a:ext cx="3454400" cy="3009900"/>
            <a:chOff x="3264" y="1776"/>
            <a:chExt cx="1968" cy="2348"/>
          </a:xfrm>
        </p:grpSpPr>
        <p:sp>
          <p:nvSpPr>
            <p:cNvPr id="25615" name="Oval 93"/>
            <p:cNvSpPr>
              <a:spLocks noChangeArrowheads="1"/>
            </p:cNvSpPr>
            <p:nvPr/>
          </p:nvSpPr>
          <p:spPr bwMode="auto">
            <a:xfrm>
              <a:off x="3264" y="1776"/>
              <a:ext cx="683" cy="361"/>
            </a:xfrm>
            <a:prstGeom prst="ellipse">
              <a:avLst/>
            </a:prstGeom>
            <a:solidFill>
              <a:srgbClr val="F6E6EA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altLang="zh-CN" sz="1400" b="1">
                  <a:solidFill>
                    <a:srgbClr val="000000"/>
                  </a:solidFill>
                  <a:latin typeface="Times New Roman" pitchFamily="18" charset="0"/>
                  <a:ea typeface="SimSun" pitchFamily="2" charset="-122"/>
                </a:rPr>
                <a:t>Family</a:t>
              </a:r>
            </a:p>
            <a:p>
              <a:pPr algn="ctr"/>
              <a:r>
                <a:rPr lang="en-US" altLang="zh-CN" sz="1400" b="1">
                  <a:solidFill>
                    <a:srgbClr val="000000"/>
                  </a:solidFill>
                  <a:latin typeface="Times New Roman" pitchFamily="18" charset="0"/>
                  <a:ea typeface="SimSun" pitchFamily="2" charset="-122"/>
                </a:rPr>
                <a:t>History</a:t>
              </a:r>
              <a:endParaRPr lang="en-US" altLang="zh-CN" sz="1400">
                <a:latin typeface="Times New Roman" pitchFamily="18" charset="0"/>
                <a:ea typeface="SimSun" pitchFamily="2" charset="-122"/>
              </a:endParaRPr>
            </a:p>
          </p:txBody>
        </p:sp>
        <p:sp>
          <p:nvSpPr>
            <p:cNvPr id="25616" name="Oval 94"/>
            <p:cNvSpPr>
              <a:spLocks noChangeArrowheads="1"/>
            </p:cNvSpPr>
            <p:nvPr/>
          </p:nvSpPr>
          <p:spPr bwMode="auto">
            <a:xfrm>
              <a:off x="3264" y="2534"/>
              <a:ext cx="683" cy="361"/>
            </a:xfrm>
            <a:prstGeom prst="ellipse">
              <a:avLst/>
            </a:prstGeom>
            <a:solidFill>
              <a:srgbClr val="CCCC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altLang="zh-CN" sz="1400" b="1">
                  <a:solidFill>
                    <a:srgbClr val="000000"/>
                  </a:solidFill>
                  <a:latin typeface="Times New Roman" pitchFamily="18" charset="0"/>
                  <a:ea typeface="SimSun" pitchFamily="2" charset="-122"/>
                </a:rPr>
                <a:t>LungCancer</a:t>
              </a:r>
              <a:endParaRPr lang="en-US" altLang="zh-CN" sz="1400">
                <a:latin typeface="Times New Roman" pitchFamily="18" charset="0"/>
                <a:ea typeface="SimSun" pitchFamily="2" charset="-122"/>
              </a:endParaRPr>
            </a:p>
          </p:txBody>
        </p:sp>
        <p:sp>
          <p:nvSpPr>
            <p:cNvPr id="25617" name="Oval 95"/>
            <p:cNvSpPr>
              <a:spLocks noChangeArrowheads="1"/>
            </p:cNvSpPr>
            <p:nvPr/>
          </p:nvSpPr>
          <p:spPr bwMode="auto">
            <a:xfrm>
              <a:off x="3304" y="3329"/>
              <a:ext cx="683" cy="361"/>
            </a:xfrm>
            <a:prstGeom prst="ellipse">
              <a:avLst/>
            </a:prstGeom>
            <a:solidFill>
              <a:srgbClr val="FAE2F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altLang="zh-CN" sz="1400" b="1">
                  <a:solidFill>
                    <a:srgbClr val="000000"/>
                  </a:solidFill>
                  <a:latin typeface="Times New Roman" pitchFamily="18" charset="0"/>
                  <a:ea typeface="SimSun" pitchFamily="2" charset="-122"/>
                </a:rPr>
                <a:t>PositiveXRay</a:t>
              </a:r>
              <a:endParaRPr lang="en-US" altLang="zh-CN" sz="1400">
                <a:latin typeface="Times New Roman" pitchFamily="18" charset="0"/>
                <a:ea typeface="SimSun" pitchFamily="2" charset="-122"/>
              </a:endParaRPr>
            </a:p>
          </p:txBody>
        </p:sp>
        <p:sp>
          <p:nvSpPr>
            <p:cNvPr id="25618" name="Oval 96"/>
            <p:cNvSpPr>
              <a:spLocks noChangeArrowheads="1"/>
            </p:cNvSpPr>
            <p:nvPr/>
          </p:nvSpPr>
          <p:spPr bwMode="auto">
            <a:xfrm>
              <a:off x="4429" y="1776"/>
              <a:ext cx="683" cy="361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altLang="zh-CN" sz="1400" b="1">
                  <a:solidFill>
                    <a:srgbClr val="000000"/>
                  </a:solidFill>
                  <a:latin typeface="Times New Roman" pitchFamily="18" charset="0"/>
                  <a:ea typeface="SimSun" pitchFamily="2" charset="-122"/>
                </a:rPr>
                <a:t>Smoker</a:t>
              </a:r>
            </a:p>
          </p:txBody>
        </p:sp>
        <p:sp>
          <p:nvSpPr>
            <p:cNvPr id="25619" name="Oval 97"/>
            <p:cNvSpPr>
              <a:spLocks noChangeArrowheads="1"/>
            </p:cNvSpPr>
            <p:nvPr/>
          </p:nvSpPr>
          <p:spPr bwMode="auto">
            <a:xfrm>
              <a:off x="4469" y="2534"/>
              <a:ext cx="683" cy="361"/>
            </a:xfrm>
            <a:prstGeom prst="ellipse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altLang="zh-CN" sz="1400" b="1">
                  <a:solidFill>
                    <a:srgbClr val="000000"/>
                  </a:solidFill>
                  <a:latin typeface="Times New Roman" pitchFamily="18" charset="0"/>
                  <a:ea typeface="SimSun" pitchFamily="2" charset="-122"/>
                </a:rPr>
                <a:t>Emphysema</a:t>
              </a:r>
              <a:endParaRPr lang="en-US" altLang="zh-CN" sz="1400">
                <a:latin typeface="Times New Roman" pitchFamily="18" charset="0"/>
                <a:ea typeface="SimSun" pitchFamily="2" charset="-122"/>
              </a:endParaRPr>
            </a:p>
          </p:txBody>
        </p:sp>
        <p:sp>
          <p:nvSpPr>
            <p:cNvPr id="25620" name="Oval 98"/>
            <p:cNvSpPr>
              <a:spLocks noChangeArrowheads="1"/>
            </p:cNvSpPr>
            <p:nvPr/>
          </p:nvSpPr>
          <p:spPr bwMode="auto">
            <a:xfrm>
              <a:off x="4549" y="3329"/>
              <a:ext cx="683" cy="361"/>
            </a:xfrm>
            <a:prstGeom prst="ellipse">
              <a:avLst/>
            </a:prstGeom>
            <a:solidFill>
              <a:srgbClr val="99CCFF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altLang="zh-CN" sz="1400" b="1">
                  <a:solidFill>
                    <a:srgbClr val="000000"/>
                  </a:solidFill>
                  <a:latin typeface="Times New Roman" pitchFamily="18" charset="0"/>
                  <a:ea typeface="SimSun" pitchFamily="2" charset="-122"/>
                </a:rPr>
                <a:t>Dyspnea</a:t>
              </a:r>
            </a:p>
          </p:txBody>
        </p:sp>
        <p:sp>
          <p:nvSpPr>
            <p:cNvPr id="25621" name="Line 99"/>
            <p:cNvSpPr>
              <a:spLocks noChangeShapeType="1"/>
            </p:cNvSpPr>
            <p:nvPr/>
          </p:nvSpPr>
          <p:spPr bwMode="auto">
            <a:xfrm>
              <a:off x="3625" y="2137"/>
              <a:ext cx="0" cy="397"/>
            </a:xfrm>
            <a:prstGeom prst="line">
              <a:avLst/>
            </a:prstGeom>
            <a:noFill/>
            <a:ln w="38100">
              <a:solidFill>
                <a:srgbClr val="CC0099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2" name="Line 100"/>
            <p:cNvSpPr>
              <a:spLocks noChangeShapeType="1"/>
            </p:cNvSpPr>
            <p:nvPr/>
          </p:nvSpPr>
          <p:spPr bwMode="auto">
            <a:xfrm>
              <a:off x="3625" y="2895"/>
              <a:ext cx="0" cy="43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3" name="Line 101"/>
            <p:cNvSpPr>
              <a:spLocks noChangeShapeType="1"/>
            </p:cNvSpPr>
            <p:nvPr/>
          </p:nvSpPr>
          <p:spPr bwMode="auto">
            <a:xfrm>
              <a:off x="4790" y="2137"/>
              <a:ext cx="0" cy="39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4" name="Line 102"/>
            <p:cNvSpPr>
              <a:spLocks noChangeShapeType="1"/>
            </p:cNvSpPr>
            <p:nvPr/>
          </p:nvSpPr>
          <p:spPr bwMode="auto">
            <a:xfrm>
              <a:off x="4830" y="2895"/>
              <a:ext cx="0" cy="43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5" name="Line 103"/>
            <p:cNvSpPr>
              <a:spLocks noChangeShapeType="1"/>
            </p:cNvSpPr>
            <p:nvPr/>
          </p:nvSpPr>
          <p:spPr bwMode="auto">
            <a:xfrm flipH="1">
              <a:off x="3666" y="2101"/>
              <a:ext cx="923" cy="433"/>
            </a:xfrm>
            <a:prstGeom prst="line">
              <a:avLst/>
            </a:prstGeom>
            <a:noFill/>
            <a:ln w="38100">
              <a:solidFill>
                <a:srgbClr val="CC0099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6" name="Line 104"/>
            <p:cNvSpPr>
              <a:spLocks noChangeShapeType="1"/>
            </p:cNvSpPr>
            <p:nvPr/>
          </p:nvSpPr>
          <p:spPr bwMode="auto">
            <a:xfrm>
              <a:off x="3625" y="2895"/>
              <a:ext cx="1165" cy="39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7" name="Text Box 105"/>
            <p:cNvSpPr txBox="1">
              <a:spLocks noChangeArrowheads="1"/>
            </p:cNvSpPr>
            <p:nvPr/>
          </p:nvSpPr>
          <p:spPr bwMode="auto">
            <a:xfrm>
              <a:off x="3568" y="3886"/>
              <a:ext cx="1157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400" b="1">
                  <a:solidFill>
                    <a:schemeClr val="accent2"/>
                  </a:solidFill>
                  <a:latin typeface="Arial" pitchFamily="34" charset="0"/>
                  <a:ea typeface="SimSun" pitchFamily="2" charset="-122"/>
                </a:rPr>
                <a:t>    </a:t>
              </a:r>
              <a:r>
                <a:rPr lang="en-US" altLang="zh-CN" sz="1400" b="1">
                  <a:latin typeface="Arial" pitchFamily="34" charset="0"/>
                  <a:ea typeface="SimSun" pitchFamily="2" charset="-122"/>
                </a:rPr>
                <a:t>Bayesian Network</a:t>
              </a:r>
            </a:p>
          </p:txBody>
        </p:sp>
      </p:grpSp>
      <p:sp>
        <p:nvSpPr>
          <p:cNvPr id="309355" name="Text Box 107"/>
          <p:cNvSpPr txBox="1">
            <a:spLocks noChangeArrowheads="1"/>
          </p:cNvSpPr>
          <p:nvPr/>
        </p:nvSpPr>
        <p:spPr bwMode="auto">
          <a:xfrm>
            <a:off x="4072467" y="3505200"/>
            <a:ext cx="4876800" cy="579438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3200" b="1">
                <a:latin typeface="Arial" pitchFamily="34" charset="0"/>
                <a:ea typeface="SimSun" pitchFamily="2" charset="-122"/>
                <a:cs typeface="Arial" pitchFamily="34" charset="0"/>
              </a:rPr>
              <a:t>and many more…</a:t>
            </a:r>
          </a:p>
        </p:txBody>
      </p:sp>
    </p:spTree>
    <p:extLst>
      <p:ext uri="{BB962C8B-B14F-4D97-AF65-F5344CB8AC3E}">
        <p14:creationId xmlns:p14="http://schemas.microsoft.com/office/powerpoint/2010/main" val="109870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0" name="Group 40"/>
          <p:cNvGrpSpPr>
            <a:grpSpLocks/>
          </p:cNvGrpSpPr>
          <p:nvPr/>
        </p:nvGrpSpPr>
        <p:grpSpPr bwMode="auto">
          <a:xfrm>
            <a:off x="736600" y="1295401"/>
            <a:ext cx="5461000" cy="2595563"/>
            <a:chOff x="348" y="777"/>
            <a:chExt cx="2580" cy="1732"/>
          </a:xfrm>
        </p:grpSpPr>
        <p:pic>
          <p:nvPicPr>
            <p:cNvPr id="27663" name="Picture 38" descr="textca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" y="777"/>
              <a:ext cx="2580" cy="1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64" name="Text Box 39"/>
            <p:cNvSpPr txBox="1">
              <a:spLocks noChangeArrowheads="1"/>
            </p:cNvSpPr>
            <p:nvPr/>
          </p:nvSpPr>
          <p:spPr bwMode="auto">
            <a:xfrm>
              <a:off x="1008" y="2304"/>
              <a:ext cx="1344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400" b="1">
                  <a:latin typeface="Arial" pitchFamily="34" charset="0"/>
                  <a:ea typeface="SimSun" pitchFamily="2" charset="-122"/>
                </a:rPr>
                <a:t>Text Categorization</a:t>
              </a:r>
            </a:p>
          </p:txBody>
        </p:sp>
      </p:grpSp>
      <p:sp>
        <p:nvSpPr>
          <p:cNvPr id="27651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609600" y="152400"/>
            <a:ext cx="10972800" cy="8382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Numerous Classification Applications</a:t>
            </a:r>
          </a:p>
        </p:txBody>
      </p:sp>
      <p:grpSp>
        <p:nvGrpSpPr>
          <p:cNvPr id="27652" name="Group 14"/>
          <p:cNvGrpSpPr>
            <a:grpSpLocks/>
          </p:cNvGrpSpPr>
          <p:nvPr/>
        </p:nvGrpSpPr>
        <p:grpSpPr bwMode="auto">
          <a:xfrm>
            <a:off x="609600" y="3810001"/>
            <a:ext cx="5791200" cy="2947508"/>
            <a:chOff x="1872" y="768"/>
            <a:chExt cx="3012" cy="1939"/>
          </a:xfrm>
        </p:grpSpPr>
        <p:pic>
          <p:nvPicPr>
            <p:cNvPr id="27661" name="Picture 6" descr="3Dfacerec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2" y="768"/>
              <a:ext cx="3012" cy="1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62" name="Text Box 13"/>
            <p:cNvSpPr txBox="1">
              <a:spLocks noChangeArrowheads="1"/>
            </p:cNvSpPr>
            <p:nvPr/>
          </p:nvSpPr>
          <p:spPr bwMode="auto">
            <a:xfrm>
              <a:off x="2878" y="2505"/>
              <a:ext cx="1000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1400" b="1" dirty="0">
                  <a:latin typeface="Arial" pitchFamily="34" charset="0"/>
                  <a:ea typeface="SimSun" pitchFamily="2" charset="-122"/>
                </a:rPr>
                <a:t>Face Recognition</a:t>
              </a:r>
            </a:p>
          </p:txBody>
        </p:sp>
      </p:grpSp>
      <p:grpSp>
        <p:nvGrpSpPr>
          <p:cNvPr id="27653" name="Group 24"/>
          <p:cNvGrpSpPr>
            <a:grpSpLocks/>
          </p:cNvGrpSpPr>
          <p:nvPr/>
        </p:nvGrpSpPr>
        <p:grpSpPr bwMode="auto">
          <a:xfrm>
            <a:off x="6705600" y="1295401"/>
            <a:ext cx="5080000" cy="2692109"/>
            <a:chOff x="2736" y="1920"/>
            <a:chExt cx="2736" cy="2332"/>
          </a:xfrm>
        </p:grpSpPr>
        <p:pic>
          <p:nvPicPr>
            <p:cNvPr id="27659" name="Picture 22" descr="chemical_compound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" y="1920"/>
              <a:ext cx="2736" cy="20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60" name="Text Box 23"/>
            <p:cNvSpPr txBox="1">
              <a:spLocks noChangeArrowheads="1"/>
            </p:cNvSpPr>
            <p:nvPr/>
          </p:nvSpPr>
          <p:spPr bwMode="auto">
            <a:xfrm>
              <a:off x="3601" y="3985"/>
              <a:ext cx="1630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400" b="1">
                  <a:latin typeface="Arial" pitchFamily="34" charset="0"/>
                  <a:ea typeface="SimSun" pitchFamily="2" charset="-122"/>
                </a:rPr>
                <a:t>Drug Design</a:t>
              </a:r>
            </a:p>
          </p:txBody>
        </p:sp>
      </p:grpSp>
      <p:sp>
        <p:nvSpPr>
          <p:cNvPr id="27654" name="Text Box 41"/>
          <p:cNvSpPr txBox="1">
            <a:spLocks noChangeArrowheads="1"/>
          </p:cNvSpPr>
          <p:nvPr/>
        </p:nvSpPr>
        <p:spPr bwMode="auto">
          <a:xfrm>
            <a:off x="7968736" y="6440056"/>
            <a:ext cx="255372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400" b="1" dirty="0">
                <a:latin typeface="Arial" pitchFamily="34" charset="0"/>
                <a:ea typeface="SimSun" pitchFamily="2" charset="-122"/>
              </a:rPr>
              <a:t>Spam Detection</a:t>
            </a:r>
          </a:p>
        </p:txBody>
      </p:sp>
      <p:grpSp>
        <p:nvGrpSpPr>
          <p:cNvPr id="27655" name="Group 42"/>
          <p:cNvGrpSpPr>
            <a:grpSpLocks/>
          </p:cNvGrpSpPr>
          <p:nvPr/>
        </p:nvGrpSpPr>
        <p:grpSpPr bwMode="auto">
          <a:xfrm>
            <a:off x="6502400" y="4038600"/>
            <a:ext cx="5486400" cy="2438400"/>
            <a:chOff x="1440" y="1440"/>
            <a:chExt cx="3663" cy="1902"/>
          </a:xfrm>
        </p:grpSpPr>
        <p:pic>
          <p:nvPicPr>
            <p:cNvPr id="27656" name="Picture 43" descr="spa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" y="1440"/>
              <a:ext cx="3663" cy="19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57" name="Rectangle 44"/>
            <p:cNvSpPr>
              <a:spLocks noChangeArrowheads="1"/>
            </p:cNvSpPr>
            <p:nvPr/>
          </p:nvSpPr>
          <p:spPr bwMode="auto">
            <a:xfrm>
              <a:off x="2688" y="1536"/>
              <a:ext cx="864" cy="1728"/>
            </a:xfrm>
            <a:prstGeom prst="rect">
              <a:avLst/>
            </a:prstGeom>
            <a:solidFill>
              <a:srgbClr val="C6F8B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r>
                <a:rPr lang="en-US" altLang="zh-CN" sz="1600" b="1">
                  <a:latin typeface="Arial" pitchFamily="34" charset="0"/>
                  <a:ea typeface="SimSun" pitchFamily="2" charset="-122"/>
                </a:rPr>
                <a:t>Spam </a:t>
              </a:r>
            </a:p>
            <a:p>
              <a:pPr algn="ctr" eaLnBrk="1" hangingPunct="1"/>
              <a:r>
                <a:rPr lang="en-US" altLang="zh-CN" sz="1600" b="1">
                  <a:latin typeface="Arial" pitchFamily="34" charset="0"/>
                  <a:ea typeface="SimSun" pitchFamily="2" charset="-122"/>
                </a:rPr>
                <a:t>Detection</a:t>
              </a:r>
            </a:p>
            <a:p>
              <a:pPr algn="ctr" eaLnBrk="1" hangingPunct="1"/>
              <a:r>
                <a:rPr lang="en-US" altLang="zh-CN" sz="1600" b="1">
                  <a:latin typeface="Arial" pitchFamily="34" charset="0"/>
                  <a:ea typeface="SimSun" pitchFamily="2" charset="-122"/>
                </a:rPr>
                <a:t>Classifier</a:t>
              </a:r>
            </a:p>
          </p:txBody>
        </p:sp>
        <p:sp>
          <p:nvSpPr>
            <p:cNvPr id="27658" name="Line 45"/>
            <p:cNvSpPr>
              <a:spLocks noChangeShapeType="1"/>
            </p:cNvSpPr>
            <p:nvPr/>
          </p:nvSpPr>
          <p:spPr bwMode="auto">
            <a:xfrm>
              <a:off x="4464" y="3216"/>
              <a:ext cx="576" cy="0"/>
            </a:xfrm>
            <a:prstGeom prst="line">
              <a:avLst/>
            </a:prstGeom>
            <a:noFill/>
            <a:ln w="25400">
              <a:solidFill>
                <a:srgbClr val="FF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527781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kern="0" dirty="0" smtClean="0"/>
              <a:t>Advanced Pattern-Based Classification</a:t>
            </a:r>
            <a:endParaRPr lang="en-US" altLang="en-US" kern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388" y="1205892"/>
            <a:ext cx="11317758" cy="5033954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rgbClr val="0000FF"/>
              </a:buClr>
              <a:tabLst>
                <a:tab pos="7658100" algn="l"/>
              </a:tabLst>
            </a:pPr>
            <a:r>
              <a:rPr lang="en-US" altLang="en-US" dirty="0" smtClean="0"/>
              <a:t>Classification: Basic Concepts</a:t>
            </a:r>
            <a:endParaRPr lang="en-US" altLang="en-US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dirty="0">
                <a:ea typeface="SimSun" pitchFamily="2" charset="-122"/>
              </a:rPr>
              <a:t>Pattern-Based Classification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Associative Classification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dirty="0">
                <a:ea typeface="SimSun" pitchFamily="2" charset="-122"/>
              </a:rPr>
              <a:t>Discriminative Pattern-Based Classification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dirty="0">
                <a:ea typeface="SimSun" pitchFamily="2" charset="-122"/>
              </a:rPr>
              <a:t>Direct Mining of Discriminative </a:t>
            </a:r>
            <a:r>
              <a:rPr lang="en-US" altLang="zh-CN" dirty="0" smtClean="0">
                <a:ea typeface="SimSun" pitchFamily="2" charset="-122"/>
              </a:rPr>
              <a:t>Patterns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dirty="0" err="1"/>
              <a:t>DPClass</a:t>
            </a:r>
            <a:r>
              <a:rPr lang="en-US" dirty="0"/>
              <a:t>: </a:t>
            </a:r>
            <a:r>
              <a:rPr lang="en-US" dirty="0" smtClean="0"/>
              <a:t>Effective </a:t>
            </a:r>
            <a:r>
              <a:rPr lang="en-US" dirty="0"/>
              <a:t>but Concise Discriminative </a:t>
            </a:r>
            <a:r>
              <a:rPr lang="en-US" dirty="0" smtClean="0"/>
              <a:t>Patterns-Based Classification</a:t>
            </a:r>
            <a:endParaRPr lang="en-US" altLang="en-US" dirty="0"/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auto">
          <a:xfrm>
            <a:off x="659974" y="6238842"/>
            <a:ext cx="8465919" cy="3692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 lIns="91390" tIns="45695" rIns="91390" bIns="45695">
            <a:spAutoFit/>
          </a:bodyPr>
          <a:lstStyle>
            <a:lvl1pPr defTabSz="3292475"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3292475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defTabSz="3292475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defTabSz="3292475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defTabSz="3292475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3292475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3292475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3292475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3292475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</a:rPr>
              <a:t>Thanks </a:t>
            </a: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to Hong </a:t>
            </a:r>
            <a:r>
              <a:rPr lang="en-US" altLang="zh-CN" sz="1800" dirty="0" err="1">
                <a:solidFill>
                  <a:srgbClr val="000000"/>
                </a:solidFill>
                <a:latin typeface="Arial" charset="0"/>
              </a:rPr>
              <a:t>Cheng@CUHK</a:t>
            </a:r>
            <a:r>
              <a:rPr lang="en-US" altLang="zh-CN" sz="18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</a:rPr>
              <a:t>and </a:t>
            </a:r>
            <a:r>
              <a:rPr lang="en-US" altLang="zh-CN" sz="1800" dirty="0" err="1" smtClean="0">
                <a:solidFill>
                  <a:srgbClr val="000000"/>
                </a:solidFill>
                <a:latin typeface="Arial" charset="0"/>
              </a:rPr>
              <a:t>Jingbo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</a:rPr>
              <a:t> Shang @UIUC for their contributions</a:t>
            </a:r>
            <a:endParaRPr lang="en-US" altLang="zh-CN" sz="1800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4" name="Striped Right Arrow 3"/>
          <p:cNvSpPr/>
          <p:nvPr/>
        </p:nvSpPr>
        <p:spPr>
          <a:xfrm rot="9559256">
            <a:off x="5363262" y="2071690"/>
            <a:ext cx="463687" cy="396699"/>
          </a:xfrm>
          <a:prstGeom prst="stripedRightArrow">
            <a:avLst/>
          </a:prstGeom>
          <a:ln>
            <a:solidFill>
              <a:srgbClr val="00808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rgbClr val="E4831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0931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605354" y="191655"/>
            <a:ext cx="11277600" cy="8382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SimSun" pitchFamily="2" charset="-122"/>
              </a:rPr>
              <a:t>Pattern-Based Classification, Why?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7501" y="2667000"/>
            <a:ext cx="8489476" cy="3962400"/>
          </a:xfrm>
        </p:spPr>
        <p:txBody>
          <a:bodyPr/>
          <a:lstStyle/>
          <a:p>
            <a:pPr eaLnBrk="1" hangingPunct="1"/>
            <a:r>
              <a:rPr lang="en-US" altLang="zh-CN" sz="2400" b="1" dirty="0" smtClean="0">
                <a:ea typeface="SimSun" pitchFamily="2" charset="-122"/>
              </a:rPr>
              <a:t>Pattern-based classification: </a:t>
            </a:r>
            <a:r>
              <a:rPr lang="en-US" altLang="zh-CN" sz="2400" dirty="0" smtClean="0">
                <a:ea typeface="SimSun" pitchFamily="2" charset="-122"/>
              </a:rPr>
              <a:t>An integration of both themes</a:t>
            </a:r>
          </a:p>
          <a:p>
            <a:pPr eaLnBrk="1" hangingPunct="1"/>
            <a:r>
              <a:rPr lang="en-US" altLang="zh-CN" sz="2400" b="1" dirty="0" smtClean="0">
                <a:ea typeface="SimSun" pitchFamily="2" charset="-122"/>
              </a:rPr>
              <a:t>Why pattern-based classification?</a:t>
            </a:r>
          </a:p>
          <a:p>
            <a:pPr lvl="1" eaLnBrk="1" hangingPunct="1"/>
            <a:r>
              <a:rPr lang="en-US" altLang="zh-CN" sz="2400" b="1" dirty="0" smtClean="0">
                <a:ea typeface="SimSun" pitchFamily="2" charset="-122"/>
              </a:rPr>
              <a:t>Feature construction</a:t>
            </a:r>
          </a:p>
          <a:p>
            <a:pPr lvl="2" eaLnBrk="1" hangingPunct="1"/>
            <a:r>
              <a:rPr lang="en-US" altLang="zh-CN" sz="2400" dirty="0" smtClean="0">
                <a:ea typeface="SimSun" pitchFamily="2" charset="-122"/>
              </a:rPr>
              <a:t>Higher order; compact; discriminative </a:t>
            </a:r>
          </a:p>
          <a:p>
            <a:pPr lvl="2" eaLnBrk="1" hangingPunct="1"/>
            <a:r>
              <a:rPr lang="en-US" altLang="zh-CN" sz="2400" dirty="0" smtClean="0">
                <a:ea typeface="SimSun" pitchFamily="2" charset="-122"/>
              </a:rPr>
              <a:t>E.g., single word → phrase (Apple pie, Apple </a:t>
            </a:r>
            <a:r>
              <a:rPr lang="en-US" altLang="zh-CN" sz="2400" dirty="0" err="1" smtClean="0">
                <a:ea typeface="SimSun" pitchFamily="2" charset="-122"/>
              </a:rPr>
              <a:t>i</a:t>
            </a:r>
            <a:r>
              <a:rPr lang="en-US" altLang="zh-CN" sz="2400" dirty="0" smtClean="0">
                <a:ea typeface="SimSun" pitchFamily="2" charset="-122"/>
              </a:rPr>
              <a:t>-pad)</a:t>
            </a:r>
          </a:p>
          <a:p>
            <a:pPr lvl="1" eaLnBrk="1" hangingPunct="1"/>
            <a:r>
              <a:rPr lang="en-US" altLang="zh-CN" sz="2400" b="1" dirty="0" smtClean="0">
                <a:ea typeface="SimSun" pitchFamily="2" charset="-122"/>
              </a:rPr>
              <a:t>Complex data modeling</a:t>
            </a:r>
          </a:p>
          <a:p>
            <a:pPr lvl="2" eaLnBrk="1" hangingPunct="1"/>
            <a:r>
              <a:rPr lang="en-US" altLang="zh-CN" sz="2400" dirty="0" smtClean="0">
                <a:ea typeface="SimSun" pitchFamily="2" charset="-122"/>
              </a:rPr>
              <a:t>Graphs (no predefined feature vectors)</a:t>
            </a:r>
          </a:p>
          <a:p>
            <a:pPr lvl="2" eaLnBrk="1" hangingPunct="1"/>
            <a:r>
              <a:rPr lang="en-US" altLang="zh-CN" sz="2400" dirty="0" smtClean="0">
                <a:ea typeface="SimSun" pitchFamily="2" charset="-122"/>
              </a:rPr>
              <a:t>Sequences </a:t>
            </a:r>
          </a:p>
          <a:p>
            <a:pPr lvl="2" eaLnBrk="1" hangingPunct="1"/>
            <a:r>
              <a:rPr lang="en-US" altLang="zh-CN" sz="2400" dirty="0" smtClean="0">
                <a:ea typeface="SimSun" pitchFamily="2" charset="-122"/>
              </a:rPr>
              <a:t>Semi-structured/unstructured Data</a:t>
            </a:r>
          </a:p>
        </p:txBody>
      </p:sp>
      <p:grpSp>
        <p:nvGrpSpPr>
          <p:cNvPr id="29700" name="Group 3"/>
          <p:cNvGrpSpPr>
            <a:grpSpLocks/>
          </p:cNvGrpSpPr>
          <p:nvPr/>
        </p:nvGrpSpPr>
        <p:grpSpPr bwMode="auto">
          <a:xfrm>
            <a:off x="1117600" y="1371600"/>
            <a:ext cx="10261600" cy="1123950"/>
            <a:chOff x="762000" y="1295400"/>
            <a:chExt cx="7696200" cy="1123950"/>
          </a:xfrm>
        </p:grpSpPr>
        <p:sp>
          <p:nvSpPr>
            <p:cNvPr id="29702" name="Right Arrow 1"/>
            <p:cNvSpPr>
              <a:spLocks noChangeArrowheads="1"/>
            </p:cNvSpPr>
            <p:nvPr/>
          </p:nvSpPr>
          <p:spPr bwMode="auto">
            <a:xfrm>
              <a:off x="2733675" y="1676400"/>
              <a:ext cx="762000" cy="381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9703" name="Left Arrow 2"/>
            <p:cNvSpPr>
              <a:spLocks noChangeArrowheads="1"/>
            </p:cNvSpPr>
            <p:nvPr/>
          </p:nvSpPr>
          <p:spPr bwMode="auto">
            <a:xfrm>
              <a:off x="5653086" y="1669256"/>
              <a:ext cx="752476" cy="395288"/>
            </a:xfrm>
            <a:prstGeom prst="leftArrow">
              <a:avLst>
                <a:gd name="adj1" fmla="val 50000"/>
                <a:gd name="adj2" fmla="val 49996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9704" name="Oval 4"/>
            <p:cNvSpPr>
              <a:spLocks noChangeArrowheads="1"/>
            </p:cNvSpPr>
            <p:nvPr/>
          </p:nvSpPr>
          <p:spPr bwMode="auto">
            <a:xfrm>
              <a:off x="762000" y="1328737"/>
              <a:ext cx="2057400" cy="107632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r>
                <a:rPr lang="en-US" altLang="zh-CN" sz="2000" b="1">
                  <a:latin typeface="Calibri" pitchFamily="34" charset="0"/>
                  <a:ea typeface="SimSun" pitchFamily="2" charset="-122"/>
                </a:rPr>
                <a:t>Frequent Pattern </a:t>
              </a:r>
            </a:p>
            <a:p>
              <a:pPr algn="ctr" eaLnBrk="1" hangingPunct="1"/>
              <a:r>
                <a:rPr lang="en-US" altLang="zh-CN" sz="2000" b="1">
                  <a:latin typeface="Calibri" pitchFamily="34" charset="0"/>
                  <a:ea typeface="SimSun" pitchFamily="2" charset="-122"/>
                </a:rPr>
                <a:t>Mining</a:t>
              </a:r>
            </a:p>
          </p:txBody>
        </p:sp>
        <p:sp>
          <p:nvSpPr>
            <p:cNvPr id="29705" name="Oval 7"/>
            <p:cNvSpPr>
              <a:spLocks noChangeArrowheads="1"/>
            </p:cNvSpPr>
            <p:nvPr/>
          </p:nvSpPr>
          <p:spPr bwMode="auto">
            <a:xfrm>
              <a:off x="6343650" y="1295400"/>
              <a:ext cx="2114550" cy="1066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r>
                <a:rPr lang="en-US" altLang="zh-CN" sz="2000" b="1">
                  <a:latin typeface="Calibri" pitchFamily="34" charset="0"/>
                  <a:ea typeface="SimSun" pitchFamily="2" charset="-122"/>
                </a:rPr>
                <a:t>Classification</a:t>
              </a:r>
            </a:p>
          </p:txBody>
        </p:sp>
        <p:sp>
          <p:nvSpPr>
            <p:cNvPr id="29706" name="Oval 19"/>
            <p:cNvSpPr>
              <a:spLocks noChangeArrowheads="1"/>
            </p:cNvSpPr>
            <p:nvPr/>
          </p:nvSpPr>
          <p:spPr bwMode="auto">
            <a:xfrm>
              <a:off x="3505200" y="1362075"/>
              <a:ext cx="2143124" cy="1057275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r>
                <a:rPr lang="en-US" altLang="zh-CN" sz="2000" b="1" dirty="0">
                  <a:latin typeface="Calibri" pitchFamily="34" charset="0"/>
                  <a:ea typeface="SimSun" pitchFamily="2" charset="-122"/>
                </a:rPr>
                <a:t>Pattern-Based </a:t>
              </a:r>
            </a:p>
            <a:p>
              <a:pPr algn="ctr" eaLnBrk="1" hangingPunct="1"/>
              <a:r>
                <a:rPr lang="en-US" altLang="zh-CN" sz="2000" b="1" dirty="0">
                  <a:latin typeface="Calibri" pitchFamily="34" charset="0"/>
                  <a:ea typeface="SimSun" pitchFamily="2" charset="-122"/>
                </a:rPr>
                <a:t>Classification</a:t>
              </a:r>
            </a:p>
          </p:txBody>
        </p:sp>
      </p:grpSp>
      <p:grpSp>
        <p:nvGrpSpPr>
          <p:cNvPr id="15" name="Group 44"/>
          <p:cNvGrpSpPr>
            <a:grpSpLocks/>
          </p:cNvGrpSpPr>
          <p:nvPr/>
        </p:nvGrpSpPr>
        <p:grpSpPr bwMode="auto">
          <a:xfrm>
            <a:off x="5591798" y="5230630"/>
            <a:ext cx="2746043" cy="1102874"/>
            <a:chOff x="336" y="3248"/>
            <a:chExt cx="1608" cy="736"/>
          </a:xfrm>
          <a:solidFill>
            <a:srgbClr val="FAE2F6"/>
          </a:solidFill>
        </p:grpSpPr>
        <p:grpSp>
          <p:nvGrpSpPr>
            <p:cNvPr id="16" name="Group 45"/>
            <p:cNvGrpSpPr>
              <a:grpSpLocks/>
            </p:cNvGrpSpPr>
            <p:nvPr/>
          </p:nvGrpSpPr>
          <p:grpSpPr bwMode="auto">
            <a:xfrm>
              <a:off x="336" y="3293"/>
              <a:ext cx="1608" cy="691"/>
              <a:chOff x="336" y="2717"/>
              <a:chExt cx="1608" cy="691"/>
            </a:xfrm>
            <a:grpFill/>
          </p:grpSpPr>
          <p:grpSp>
            <p:nvGrpSpPr>
              <p:cNvPr id="18" name="Group 46"/>
              <p:cNvGrpSpPr>
                <a:grpSpLocks/>
              </p:cNvGrpSpPr>
              <p:nvPr/>
            </p:nvGrpSpPr>
            <p:grpSpPr bwMode="auto">
              <a:xfrm>
                <a:off x="390" y="2717"/>
                <a:ext cx="1554" cy="691"/>
                <a:chOff x="390" y="2717"/>
                <a:chExt cx="1554" cy="691"/>
              </a:xfrm>
              <a:grpFill/>
            </p:grpSpPr>
            <p:sp>
              <p:nvSpPr>
                <p:cNvPr id="21" name="Freeform 48"/>
                <p:cNvSpPr>
                  <a:spLocks/>
                </p:cNvSpPr>
                <p:nvPr/>
              </p:nvSpPr>
              <p:spPr bwMode="auto">
                <a:xfrm>
                  <a:off x="1116" y="3097"/>
                  <a:ext cx="44" cy="62"/>
                </a:xfrm>
                <a:custGeom>
                  <a:avLst/>
                  <a:gdLst>
                    <a:gd name="T0" fmla="*/ 0 w 44"/>
                    <a:gd name="T1" fmla="*/ 62 h 62"/>
                    <a:gd name="T2" fmla="*/ 0 w 44"/>
                    <a:gd name="T3" fmla="*/ 0 h 62"/>
                    <a:gd name="T4" fmla="*/ 8 w 44"/>
                    <a:gd name="T5" fmla="*/ 0 h 62"/>
                    <a:gd name="T6" fmla="*/ 36 w 44"/>
                    <a:gd name="T7" fmla="*/ 49 h 62"/>
                    <a:gd name="T8" fmla="*/ 36 w 44"/>
                    <a:gd name="T9" fmla="*/ 0 h 62"/>
                    <a:gd name="T10" fmla="*/ 44 w 44"/>
                    <a:gd name="T11" fmla="*/ 0 h 62"/>
                    <a:gd name="T12" fmla="*/ 44 w 44"/>
                    <a:gd name="T13" fmla="*/ 62 h 62"/>
                    <a:gd name="T14" fmla="*/ 36 w 44"/>
                    <a:gd name="T15" fmla="*/ 62 h 62"/>
                    <a:gd name="T16" fmla="*/ 8 w 44"/>
                    <a:gd name="T17" fmla="*/ 15 h 62"/>
                    <a:gd name="T18" fmla="*/ 8 w 44"/>
                    <a:gd name="T19" fmla="*/ 62 h 62"/>
                    <a:gd name="T20" fmla="*/ 0 w 44"/>
                    <a:gd name="T21" fmla="*/ 62 h 6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44"/>
                    <a:gd name="T34" fmla="*/ 0 h 62"/>
                    <a:gd name="T35" fmla="*/ 44 w 44"/>
                    <a:gd name="T36" fmla="*/ 62 h 62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44" h="62">
                      <a:moveTo>
                        <a:pt x="0" y="62"/>
                      </a:move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36" y="49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62"/>
                      </a:lnTo>
                      <a:lnTo>
                        <a:pt x="36" y="62"/>
                      </a:lnTo>
                      <a:lnTo>
                        <a:pt x="8" y="15"/>
                      </a:lnTo>
                      <a:lnTo>
                        <a:pt x="8" y="62"/>
                      </a:lnTo>
                      <a:lnTo>
                        <a:pt x="0" y="62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22" name="Freeform 49"/>
                <p:cNvSpPr>
                  <a:spLocks/>
                </p:cNvSpPr>
                <p:nvPr/>
              </p:nvSpPr>
              <p:spPr bwMode="auto">
                <a:xfrm>
                  <a:off x="756" y="2875"/>
                  <a:ext cx="44" cy="62"/>
                </a:xfrm>
                <a:custGeom>
                  <a:avLst/>
                  <a:gdLst>
                    <a:gd name="T0" fmla="*/ 0 w 44"/>
                    <a:gd name="T1" fmla="*/ 62 h 62"/>
                    <a:gd name="T2" fmla="*/ 0 w 44"/>
                    <a:gd name="T3" fmla="*/ 0 h 62"/>
                    <a:gd name="T4" fmla="*/ 8 w 44"/>
                    <a:gd name="T5" fmla="*/ 0 h 62"/>
                    <a:gd name="T6" fmla="*/ 36 w 44"/>
                    <a:gd name="T7" fmla="*/ 49 h 62"/>
                    <a:gd name="T8" fmla="*/ 36 w 44"/>
                    <a:gd name="T9" fmla="*/ 0 h 62"/>
                    <a:gd name="T10" fmla="*/ 44 w 44"/>
                    <a:gd name="T11" fmla="*/ 0 h 62"/>
                    <a:gd name="T12" fmla="*/ 44 w 44"/>
                    <a:gd name="T13" fmla="*/ 62 h 62"/>
                    <a:gd name="T14" fmla="*/ 36 w 44"/>
                    <a:gd name="T15" fmla="*/ 62 h 62"/>
                    <a:gd name="T16" fmla="*/ 8 w 44"/>
                    <a:gd name="T17" fmla="*/ 15 h 62"/>
                    <a:gd name="T18" fmla="*/ 8 w 44"/>
                    <a:gd name="T19" fmla="*/ 62 h 62"/>
                    <a:gd name="T20" fmla="*/ 0 w 44"/>
                    <a:gd name="T21" fmla="*/ 62 h 6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44"/>
                    <a:gd name="T34" fmla="*/ 0 h 62"/>
                    <a:gd name="T35" fmla="*/ 44 w 44"/>
                    <a:gd name="T36" fmla="*/ 62 h 62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44" h="62">
                      <a:moveTo>
                        <a:pt x="0" y="62"/>
                      </a:move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36" y="49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62"/>
                      </a:lnTo>
                      <a:lnTo>
                        <a:pt x="36" y="62"/>
                      </a:lnTo>
                      <a:lnTo>
                        <a:pt x="8" y="15"/>
                      </a:lnTo>
                      <a:lnTo>
                        <a:pt x="8" y="62"/>
                      </a:lnTo>
                      <a:lnTo>
                        <a:pt x="0" y="62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23" name="Freeform 50"/>
                <p:cNvSpPr>
                  <a:spLocks noEditPoints="1"/>
                </p:cNvSpPr>
                <p:nvPr/>
              </p:nvSpPr>
              <p:spPr bwMode="auto">
                <a:xfrm>
                  <a:off x="390" y="3097"/>
                  <a:ext cx="56" cy="64"/>
                </a:xfrm>
                <a:custGeom>
                  <a:avLst/>
                  <a:gdLst>
                    <a:gd name="T0" fmla="*/ 0 w 56"/>
                    <a:gd name="T1" fmla="*/ 32 h 64"/>
                    <a:gd name="T2" fmla="*/ 2 w 56"/>
                    <a:gd name="T3" fmla="*/ 23 h 64"/>
                    <a:gd name="T4" fmla="*/ 4 w 56"/>
                    <a:gd name="T5" fmla="*/ 15 h 64"/>
                    <a:gd name="T6" fmla="*/ 8 w 56"/>
                    <a:gd name="T7" fmla="*/ 9 h 64"/>
                    <a:gd name="T8" fmla="*/ 14 w 56"/>
                    <a:gd name="T9" fmla="*/ 4 h 64"/>
                    <a:gd name="T10" fmla="*/ 20 w 56"/>
                    <a:gd name="T11" fmla="*/ 0 h 64"/>
                    <a:gd name="T12" fmla="*/ 28 w 56"/>
                    <a:gd name="T13" fmla="*/ 0 h 64"/>
                    <a:gd name="T14" fmla="*/ 36 w 56"/>
                    <a:gd name="T15" fmla="*/ 2 h 64"/>
                    <a:gd name="T16" fmla="*/ 42 w 56"/>
                    <a:gd name="T17" fmla="*/ 4 h 64"/>
                    <a:gd name="T18" fmla="*/ 48 w 56"/>
                    <a:gd name="T19" fmla="*/ 9 h 64"/>
                    <a:gd name="T20" fmla="*/ 52 w 56"/>
                    <a:gd name="T21" fmla="*/ 15 h 64"/>
                    <a:gd name="T22" fmla="*/ 54 w 56"/>
                    <a:gd name="T23" fmla="*/ 23 h 64"/>
                    <a:gd name="T24" fmla="*/ 56 w 56"/>
                    <a:gd name="T25" fmla="*/ 32 h 64"/>
                    <a:gd name="T26" fmla="*/ 54 w 56"/>
                    <a:gd name="T27" fmla="*/ 41 h 64"/>
                    <a:gd name="T28" fmla="*/ 52 w 56"/>
                    <a:gd name="T29" fmla="*/ 49 h 64"/>
                    <a:gd name="T30" fmla="*/ 48 w 56"/>
                    <a:gd name="T31" fmla="*/ 55 h 64"/>
                    <a:gd name="T32" fmla="*/ 42 w 56"/>
                    <a:gd name="T33" fmla="*/ 60 h 64"/>
                    <a:gd name="T34" fmla="*/ 36 w 56"/>
                    <a:gd name="T35" fmla="*/ 62 h 64"/>
                    <a:gd name="T36" fmla="*/ 28 w 56"/>
                    <a:gd name="T37" fmla="*/ 64 h 64"/>
                    <a:gd name="T38" fmla="*/ 20 w 56"/>
                    <a:gd name="T39" fmla="*/ 62 h 64"/>
                    <a:gd name="T40" fmla="*/ 14 w 56"/>
                    <a:gd name="T41" fmla="*/ 60 h 64"/>
                    <a:gd name="T42" fmla="*/ 8 w 56"/>
                    <a:gd name="T43" fmla="*/ 53 h 64"/>
                    <a:gd name="T44" fmla="*/ 4 w 56"/>
                    <a:gd name="T45" fmla="*/ 47 h 64"/>
                    <a:gd name="T46" fmla="*/ 2 w 56"/>
                    <a:gd name="T47" fmla="*/ 41 h 64"/>
                    <a:gd name="T48" fmla="*/ 0 w 56"/>
                    <a:gd name="T49" fmla="*/ 32 h 64"/>
                    <a:gd name="T50" fmla="*/ 8 w 56"/>
                    <a:gd name="T51" fmla="*/ 32 h 64"/>
                    <a:gd name="T52" fmla="*/ 8 w 56"/>
                    <a:gd name="T53" fmla="*/ 38 h 64"/>
                    <a:gd name="T54" fmla="*/ 10 w 56"/>
                    <a:gd name="T55" fmla="*/ 45 h 64"/>
                    <a:gd name="T56" fmla="*/ 14 w 56"/>
                    <a:gd name="T57" fmla="*/ 49 h 64"/>
                    <a:gd name="T58" fmla="*/ 18 w 56"/>
                    <a:gd name="T59" fmla="*/ 53 h 64"/>
                    <a:gd name="T60" fmla="*/ 22 w 56"/>
                    <a:gd name="T61" fmla="*/ 55 h 64"/>
                    <a:gd name="T62" fmla="*/ 28 w 56"/>
                    <a:gd name="T63" fmla="*/ 55 h 64"/>
                    <a:gd name="T64" fmla="*/ 34 w 56"/>
                    <a:gd name="T65" fmla="*/ 55 h 64"/>
                    <a:gd name="T66" fmla="*/ 38 w 56"/>
                    <a:gd name="T67" fmla="*/ 53 h 64"/>
                    <a:gd name="T68" fmla="*/ 42 w 56"/>
                    <a:gd name="T69" fmla="*/ 49 h 64"/>
                    <a:gd name="T70" fmla="*/ 46 w 56"/>
                    <a:gd name="T71" fmla="*/ 45 h 64"/>
                    <a:gd name="T72" fmla="*/ 46 w 56"/>
                    <a:gd name="T73" fmla="*/ 38 h 64"/>
                    <a:gd name="T74" fmla="*/ 48 w 56"/>
                    <a:gd name="T75" fmla="*/ 32 h 64"/>
                    <a:gd name="T76" fmla="*/ 46 w 56"/>
                    <a:gd name="T77" fmla="*/ 26 h 64"/>
                    <a:gd name="T78" fmla="*/ 46 w 56"/>
                    <a:gd name="T79" fmla="*/ 19 h 64"/>
                    <a:gd name="T80" fmla="*/ 42 w 56"/>
                    <a:gd name="T81" fmla="*/ 15 h 64"/>
                    <a:gd name="T82" fmla="*/ 38 w 56"/>
                    <a:gd name="T83" fmla="*/ 11 h 64"/>
                    <a:gd name="T84" fmla="*/ 34 w 56"/>
                    <a:gd name="T85" fmla="*/ 9 h 64"/>
                    <a:gd name="T86" fmla="*/ 28 w 56"/>
                    <a:gd name="T87" fmla="*/ 6 h 64"/>
                    <a:gd name="T88" fmla="*/ 20 w 56"/>
                    <a:gd name="T89" fmla="*/ 9 h 64"/>
                    <a:gd name="T90" fmla="*/ 14 w 56"/>
                    <a:gd name="T91" fmla="*/ 13 h 64"/>
                    <a:gd name="T92" fmla="*/ 10 w 56"/>
                    <a:gd name="T93" fmla="*/ 17 h 64"/>
                    <a:gd name="T94" fmla="*/ 10 w 56"/>
                    <a:gd name="T95" fmla="*/ 23 h 64"/>
                    <a:gd name="T96" fmla="*/ 8 w 56"/>
                    <a:gd name="T97" fmla="*/ 32 h 64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56"/>
                    <a:gd name="T148" fmla="*/ 0 h 64"/>
                    <a:gd name="T149" fmla="*/ 56 w 56"/>
                    <a:gd name="T150" fmla="*/ 64 h 64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56" h="64">
                      <a:moveTo>
                        <a:pt x="0" y="32"/>
                      </a:moveTo>
                      <a:lnTo>
                        <a:pt x="2" y="23"/>
                      </a:lnTo>
                      <a:lnTo>
                        <a:pt x="4" y="15"/>
                      </a:lnTo>
                      <a:lnTo>
                        <a:pt x="8" y="9"/>
                      </a:lnTo>
                      <a:lnTo>
                        <a:pt x="14" y="4"/>
                      </a:lnTo>
                      <a:lnTo>
                        <a:pt x="20" y="0"/>
                      </a:lnTo>
                      <a:lnTo>
                        <a:pt x="28" y="0"/>
                      </a:lnTo>
                      <a:lnTo>
                        <a:pt x="36" y="2"/>
                      </a:lnTo>
                      <a:lnTo>
                        <a:pt x="42" y="4"/>
                      </a:lnTo>
                      <a:lnTo>
                        <a:pt x="48" y="9"/>
                      </a:lnTo>
                      <a:lnTo>
                        <a:pt x="52" y="15"/>
                      </a:lnTo>
                      <a:lnTo>
                        <a:pt x="54" y="23"/>
                      </a:lnTo>
                      <a:lnTo>
                        <a:pt x="56" y="32"/>
                      </a:lnTo>
                      <a:lnTo>
                        <a:pt x="54" y="41"/>
                      </a:lnTo>
                      <a:lnTo>
                        <a:pt x="52" y="49"/>
                      </a:lnTo>
                      <a:lnTo>
                        <a:pt x="48" y="55"/>
                      </a:lnTo>
                      <a:lnTo>
                        <a:pt x="42" y="60"/>
                      </a:lnTo>
                      <a:lnTo>
                        <a:pt x="36" y="62"/>
                      </a:lnTo>
                      <a:lnTo>
                        <a:pt x="28" y="64"/>
                      </a:lnTo>
                      <a:lnTo>
                        <a:pt x="20" y="62"/>
                      </a:lnTo>
                      <a:lnTo>
                        <a:pt x="14" y="60"/>
                      </a:lnTo>
                      <a:lnTo>
                        <a:pt x="8" y="53"/>
                      </a:lnTo>
                      <a:lnTo>
                        <a:pt x="4" y="47"/>
                      </a:lnTo>
                      <a:lnTo>
                        <a:pt x="2" y="41"/>
                      </a:lnTo>
                      <a:lnTo>
                        <a:pt x="0" y="32"/>
                      </a:lnTo>
                      <a:close/>
                      <a:moveTo>
                        <a:pt x="8" y="32"/>
                      </a:moveTo>
                      <a:lnTo>
                        <a:pt x="8" y="38"/>
                      </a:lnTo>
                      <a:lnTo>
                        <a:pt x="10" y="45"/>
                      </a:lnTo>
                      <a:lnTo>
                        <a:pt x="14" y="49"/>
                      </a:lnTo>
                      <a:lnTo>
                        <a:pt x="18" y="53"/>
                      </a:lnTo>
                      <a:lnTo>
                        <a:pt x="22" y="55"/>
                      </a:lnTo>
                      <a:lnTo>
                        <a:pt x="28" y="55"/>
                      </a:lnTo>
                      <a:lnTo>
                        <a:pt x="34" y="55"/>
                      </a:lnTo>
                      <a:lnTo>
                        <a:pt x="38" y="53"/>
                      </a:lnTo>
                      <a:lnTo>
                        <a:pt x="42" y="49"/>
                      </a:lnTo>
                      <a:lnTo>
                        <a:pt x="46" y="45"/>
                      </a:lnTo>
                      <a:lnTo>
                        <a:pt x="46" y="38"/>
                      </a:lnTo>
                      <a:lnTo>
                        <a:pt x="48" y="32"/>
                      </a:lnTo>
                      <a:lnTo>
                        <a:pt x="46" y="26"/>
                      </a:lnTo>
                      <a:lnTo>
                        <a:pt x="46" y="19"/>
                      </a:lnTo>
                      <a:lnTo>
                        <a:pt x="42" y="15"/>
                      </a:lnTo>
                      <a:lnTo>
                        <a:pt x="38" y="11"/>
                      </a:lnTo>
                      <a:lnTo>
                        <a:pt x="34" y="9"/>
                      </a:lnTo>
                      <a:lnTo>
                        <a:pt x="28" y="6"/>
                      </a:lnTo>
                      <a:lnTo>
                        <a:pt x="20" y="9"/>
                      </a:lnTo>
                      <a:lnTo>
                        <a:pt x="14" y="13"/>
                      </a:lnTo>
                      <a:lnTo>
                        <a:pt x="10" y="17"/>
                      </a:lnTo>
                      <a:lnTo>
                        <a:pt x="10" y="23"/>
                      </a:lnTo>
                      <a:lnTo>
                        <a:pt x="8" y="32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24" name="Freeform 51"/>
                <p:cNvSpPr>
                  <a:spLocks/>
                </p:cNvSpPr>
                <p:nvPr/>
              </p:nvSpPr>
              <p:spPr bwMode="auto">
                <a:xfrm>
                  <a:off x="1746" y="3253"/>
                  <a:ext cx="198" cy="155"/>
                </a:xfrm>
                <a:custGeom>
                  <a:avLst/>
                  <a:gdLst>
                    <a:gd name="T0" fmla="*/ 198 w 198"/>
                    <a:gd name="T1" fmla="*/ 149 h 155"/>
                    <a:gd name="T2" fmla="*/ 194 w 198"/>
                    <a:gd name="T3" fmla="*/ 155 h 155"/>
                    <a:gd name="T4" fmla="*/ 0 w 198"/>
                    <a:gd name="T5" fmla="*/ 6 h 155"/>
                    <a:gd name="T6" fmla="*/ 2 w 198"/>
                    <a:gd name="T7" fmla="*/ 2 h 155"/>
                    <a:gd name="T8" fmla="*/ 6 w 198"/>
                    <a:gd name="T9" fmla="*/ 0 h 155"/>
                    <a:gd name="T10" fmla="*/ 198 w 198"/>
                    <a:gd name="T11" fmla="*/ 149 h 15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98"/>
                    <a:gd name="T19" fmla="*/ 0 h 155"/>
                    <a:gd name="T20" fmla="*/ 198 w 198"/>
                    <a:gd name="T21" fmla="*/ 155 h 155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98" h="155">
                      <a:moveTo>
                        <a:pt x="198" y="149"/>
                      </a:moveTo>
                      <a:lnTo>
                        <a:pt x="194" y="155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198" y="149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25" name="Freeform 52"/>
                <p:cNvSpPr>
                  <a:spLocks/>
                </p:cNvSpPr>
                <p:nvPr/>
              </p:nvSpPr>
              <p:spPr bwMode="auto">
                <a:xfrm>
                  <a:off x="1558" y="3251"/>
                  <a:ext cx="190" cy="72"/>
                </a:xfrm>
                <a:custGeom>
                  <a:avLst/>
                  <a:gdLst>
                    <a:gd name="T0" fmla="*/ 186 w 190"/>
                    <a:gd name="T1" fmla="*/ 0 h 72"/>
                    <a:gd name="T2" fmla="*/ 190 w 190"/>
                    <a:gd name="T3" fmla="*/ 4 h 72"/>
                    <a:gd name="T4" fmla="*/ 188 w 190"/>
                    <a:gd name="T5" fmla="*/ 8 h 72"/>
                    <a:gd name="T6" fmla="*/ 2 w 190"/>
                    <a:gd name="T7" fmla="*/ 72 h 72"/>
                    <a:gd name="T8" fmla="*/ 0 w 190"/>
                    <a:gd name="T9" fmla="*/ 64 h 72"/>
                    <a:gd name="T10" fmla="*/ 186 w 190"/>
                    <a:gd name="T11" fmla="*/ 0 h 7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90"/>
                    <a:gd name="T19" fmla="*/ 0 h 72"/>
                    <a:gd name="T20" fmla="*/ 190 w 190"/>
                    <a:gd name="T21" fmla="*/ 72 h 7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90" h="72">
                      <a:moveTo>
                        <a:pt x="186" y="0"/>
                      </a:moveTo>
                      <a:lnTo>
                        <a:pt x="190" y="4"/>
                      </a:lnTo>
                      <a:lnTo>
                        <a:pt x="188" y="8"/>
                      </a:lnTo>
                      <a:lnTo>
                        <a:pt x="2" y="72"/>
                      </a:lnTo>
                      <a:lnTo>
                        <a:pt x="0" y="64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26" name="Freeform 53"/>
                <p:cNvSpPr>
                  <a:spLocks/>
                </p:cNvSpPr>
                <p:nvPr/>
              </p:nvSpPr>
              <p:spPr bwMode="auto">
                <a:xfrm>
                  <a:off x="1376" y="3127"/>
                  <a:ext cx="120" cy="171"/>
                </a:xfrm>
                <a:custGeom>
                  <a:avLst/>
                  <a:gdLst>
                    <a:gd name="T0" fmla="*/ 120 w 120"/>
                    <a:gd name="T1" fmla="*/ 166 h 171"/>
                    <a:gd name="T2" fmla="*/ 114 w 120"/>
                    <a:gd name="T3" fmla="*/ 171 h 171"/>
                    <a:gd name="T4" fmla="*/ 0 w 120"/>
                    <a:gd name="T5" fmla="*/ 4 h 171"/>
                    <a:gd name="T6" fmla="*/ 2 w 120"/>
                    <a:gd name="T7" fmla="*/ 0 h 171"/>
                    <a:gd name="T8" fmla="*/ 8 w 120"/>
                    <a:gd name="T9" fmla="*/ 0 h 171"/>
                    <a:gd name="T10" fmla="*/ 120 w 120"/>
                    <a:gd name="T11" fmla="*/ 166 h 17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20"/>
                    <a:gd name="T19" fmla="*/ 0 h 171"/>
                    <a:gd name="T20" fmla="*/ 120 w 120"/>
                    <a:gd name="T21" fmla="*/ 171 h 17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20" h="171">
                      <a:moveTo>
                        <a:pt x="120" y="166"/>
                      </a:moveTo>
                      <a:lnTo>
                        <a:pt x="114" y="171"/>
                      </a:lnTo>
                      <a:lnTo>
                        <a:pt x="0" y="4"/>
                      </a:lnTo>
                      <a:lnTo>
                        <a:pt x="2" y="0"/>
                      </a:lnTo>
                      <a:lnTo>
                        <a:pt x="8" y="0"/>
                      </a:lnTo>
                      <a:lnTo>
                        <a:pt x="120" y="166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27" name="Freeform 54"/>
                <p:cNvSpPr>
                  <a:spLocks/>
                </p:cNvSpPr>
                <p:nvPr/>
              </p:nvSpPr>
              <p:spPr bwMode="auto">
                <a:xfrm>
                  <a:off x="1376" y="2914"/>
                  <a:ext cx="144" cy="213"/>
                </a:xfrm>
                <a:custGeom>
                  <a:avLst/>
                  <a:gdLst>
                    <a:gd name="T0" fmla="*/ 8 w 144"/>
                    <a:gd name="T1" fmla="*/ 213 h 213"/>
                    <a:gd name="T2" fmla="*/ 2 w 144"/>
                    <a:gd name="T3" fmla="*/ 213 h 213"/>
                    <a:gd name="T4" fmla="*/ 0 w 144"/>
                    <a:gd name="T5" fmla="*/ 209 h 213"/>
                    <a:gd name="T6" fmla="*/ 142 w 144"/>
                    <a:gd name="T7" fmla="*/ 0 h 213"/>
                    <a:gd name="T8" fmla="*/ 144 w 144"/>
                    <a:gd name="T9" fmla="*/ 6 h 213"/>
                    <a:gd name="T10" fmla="*/ 144 w 144"/>
                    <a:gd name="T11" fmla="*/ 10 h 213"/>
                    <a:gd name="T12" fmla="*/ 8 w 144"/>
                    <a:gd name="T13" fmla="*/ 213 h 21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44"/>
                    <a:gd name="T22" fmla="*/ 0 h 213"/>
                    <a:gd name="T23" fmla="*/ 144 w 144"/>
                    <a:gd name="T24" fmla="*/ 213 h 21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44" h="213">
                      <a:moveTo>
                        <a:pt x="8" y="213"/>
                      </a:moveTo>
                      <a:lnTo>
                        <a:pt x="2" y="213"/>
                      </a:lnTo>
                      <a:lnTo>
                        <a:pt x="0" y="209"/>
                      </a:lnTo>
                      <a:lnTo>
                        <a:pt x="142" y="0"/>
                      </a:lnTo>
                      <a:lnTo>
                        <a:pt x="144" y="6"/>
                      </a:lnTo>
                      <a:lnTo>
                        <a:pt x="144" y="10"/>
                      </a:lnTo>
                      <a:lnTo>
                        <a:pt x="8" y="213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28" name="Freeform 55"/>
                <p:cNvSpPr>
                  <a:spLocks/>
                </p:cNvSpPr>
                <p:nvPr/>
              </p:nvSpPr>
              <p:spPr bwMode="auto">
                <a:xfrm>
                  <a:off x="1518" y="2914"/>
                  <a:ext cx="230" cy="87"/>
                </a:xfrm>
                <a:custGeom>
                  <a:avLst/>
                  <a:gdLst>
                    <a:gd name="T0" fmla="*/ 2 w 230"/>
                    <a:gd name="T1" fmla="*/ 10 h 87"/>
                    <a:gd name="T2" fmla="*/ 2 w 230"/>
                    <a:gd name="T3" fmla="*/ 6 h 87"/>
                    <a:gd name="T4" fmla="*/ 0 w 230"/>
                    <a:gd name="T5" fmla="*/ 0 h 87"/>
                    <a:gd name="T6" fmla="*/ 228 w 230"/>
                    <a:gd name="T7" fmla="*/ 78 h 87"/>
                    <a:gd name="T8" fmla="*/ 230 w 230"/>
                    <a:gd name="T9" fmla="*/ 85 h 87"/>
                    <a:gd name="T10" fmla="*/ 226 w 230"/>
                    <a:gd name="T11" fmla="*/ 87 h 87"/>
                    <a:gd name="T12" fmla="*/ 2 w 230"/>
                    <a:gd name="T13" fmla="*/ 10 h 8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30"/>
                    <a:gd name="T22" fmla="*/ 0 h 87"/>
                    <a:gd name="T23" fmla="*/ 230 w 230"/>
                    <a:gd name="T24" fmla="*/ 87 h 8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30" h="87">
                      <a:moveTo>
                        <a:pt x="2" y="10"/>
                      </a:moveTo>
                      <a:lnTo>
                        <a:pt x="2" y="6"/>
                      </a:lnTo>
                      <a:lnTo>
                        <a:pt x="0" y="0"/>
                      </a:lnTo>
                      <a:lnTo>
                        <a:pt x="228" y="78"/>
                      </a:lnTo>
                      <a:lnTo>
                        <a:pt x="230" y="85"/>
                      </a:lnTo>
                      <a:lnTo>
                        <a:pt x="226" y="87"/>
                      </a:lnTo>
                      <a:lnTo>
                        <a:pt x="2" y="1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29" name="Freeform 56"/>
                <p:cNvSpPr>
                  <a:spLocks/>
                </p:cNvSpPr>
                <p:nvPr/>
              </p:nvSpPr>
              <p:spPr bwMode="auto">
                <a:xfrm>
                  <a:off x="1744" y="2999"/>
                  <a:ext cx="8" cy="256"/>
                </a:xfrm>
                <a:custGeom>
                  <a:avLst/>
                  <a:gdLst>
                    <a:gd name="T0" fmla="*/ 0 w 8"/>
                    <a:gd name="T1" fmla="*/ 2 h 256"/>
                    <a:gd name="T2" fmla="*/ 4 w 8"/>
                    <a:gd name="T3" fmla="*/ 0 h 256"/>
                    <a:gd name="T4" fmla="*/ 8 w 8"/>
                    <a:gd name="T5" fmla="*/ 2 h 256"/>
                    <a:gd name="T6" fmla="*/ 8 w 8"/>
                    <a:gd name="T7" fmla="*/ 254 h 256"/>
                    <a:gd name="T8" fmla="*/ 4 w 8"/>
                    <a:gd name="T9" fmla="*/ 256 h 256"/>
                    <a:gd name="T10" fmla="*/ 0 w 8"/>
                    <a:gd name="T11" fmla="*/ 252 h 256"/>
                    <a:gd name="T12" fmla="*/ 0 w 8"/>
                    <a:gd name="T13" fmla="*/ 2 h 25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8"/>
                    <a:gd name="T22" fmla="*/ 0 h 256"/>
                    <a:gd name="T23" fmla="*/ 8 w 8"/>
                    <a:gd name="T24" fmla="*/ 256 h 25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8" h="256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8" y="2"/>
                      </a:lnTo>
                      <a:lnTo>
                        <a:pt x="8" y="254"/>
                      </a:lnTo>
                      <a:lnTo>
                        <a:pt x="4" y="256"/>
                      </a:lnTo>
                      <a:lnTo>
                        <a:pt x="0" y="25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30" name="Freeform 57"/>
                <p:cNvSpPr>
                  <a:spLocks/>
                </p:cNvSpPr>
                <p:nvPr/>
              </p:nvSpPr>
              <p:spPr bwMode="auto">
                <a:xfrm>
                  <a:off x="1746" y="2843"/>
                  <a:ext cx="198" cy="158"/>
                </a:xfrm>
                <a:custGeom>
                  <a:avLst/>
                  <a:gdLst>
                    <a:gd name="T0" fmla="*/ 6 w 198"/>
                    <a:gd name="T1" fmla="*/ 158 h 158"/>
                    <a:gd name="T2" fmla="*/ 2 w 198"/>
                    <a:gd name="T3" fmla="*/ 156 h 158"/>
                    <a:gd name="T4" fmla="*/ 0 w 198"/>
                    <a:gd name="T5" fmla="*/ 149 h 158"/>
                    <a:gd name="T6" fmla="*/ 194 w 198"/>
                    <a:gd name="T7" fmla="*/ 0 h 158"/>
                    <a:gd name="T8" fmla="*/ 198 w 198"/>
                    <a:gd name="T9" fmla="*/ 9 h 158"/>
                    <a:gd name="T10" fmla="*/ 6 w 198"/>
                    <a:gd name="T11" fmla="*/ 158 h 15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98"/>
                    <a:gd name="T19" fmla="*/ 0 h 158"/>
                    <a:gd name="T20" fmla="*/ 198 w 198"/>
                    <a:gd name="T21" fmla="*/ 158 h 15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98" h="158">
                      <a:moveTo>
                        <a:pt x="6" y="158"/>
                      </a:moveTo>
                      <a:lnTo>
                        <a:pt x="2" y="156"/>
                      </a:lnTo>
                      <a:lnTo>
                        <a:pt x="0" y="149"/>
                      </a:lnTo>
                      <a:lnTo>
                        <a:pt x="194" y="0"/>
                      </a:lnTo>
                      <a:lnTo>
                        <a:pt x="198" y="9"/>
                      </a:lnTo>
                      <a:lnTo>
                        <a:pt x="6" y="158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31" name="Freeform 58"/>
                <p:cNvSpPr>
                  <a:spLocks/>
                </p:cNvSpPr>
                <p:nvPr/>
              </p:nvSpPr>
              <p:spPr bwMode="auto">
                <a:xfrm>
                  <a:off x="1016" y="2901"/>
                  <a:ext cx="100" cy="181"/>
                </a:xfrm>
                <a:custGeom>
                  <a:avLst/>
                  <a:gdLst>
                    <a:gd name="T0" fmla="*/ 100 w 100"/>
                    <a:gd name="T1" fmla="*/ 177 h 181"/>
                    <a:gd name="T2" fmla="*/ 94 w 100"/>
                    <a:gd name="T3" fmla="*/ 181 h 181"/>
                    <a:gd name="T4" fmla="*/ 0 w 100"/>
                    <a:gd name="T5" fmla="*/ 8 h 181"/>
                    <a:gd name="T6" fmla="*/ 2 w 100"/>
                    <a:gd name="T7" fmla="*/ 4 h 181"/>
                    <a:gd name="T8" fmla="*/ 4 w 100"/>
                    <a:gd name="T9" fmla="*/ 0 h 181"/>
                    <a:gd name="T10" fmla="*/ 100 w 100"/>
                    <a:gd name="T11" fmla="*/ 177 h 18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00"/>
                    <a:gd name="T19" fmla="*/ 0 h 181"/>
                    <a:gd name="T20" fmla="*/ 100 w 100"/>
                    <a:gd name="T21" fmla="*/ 181 h 18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00" h="181">
                      <a:moveTo>
                        <a:pt x="100" y="177"/>
                      </a:moveTo>
                      <a:lnTo>
                        <a:pt x="94" y="181"/>
                      </a:lnTo>
                      <a:lnTo>
                        <a:pt x="0" y="8"/>
                      </a:lnTo>
                      <a:lnTo>
                        <a:pt x="2" y="4"/>
                      </a:lnTo>
                      <a:lnTo>
                        <a:pt x="4" y="0"/>
                      </a:lnTo>
                      <a:lnTo>
                        <a:pt x="100" y="177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32" name="Freeform 59"/>
                <p:cNvSpPr>
                  <a:spLocks/>
                </p:cNvSpPr>
                <p:nvPr/>
              </p:nvSpPr>
              <p:spPr bwMode="auto">
                <a:xfrm>
                  <a:off x="1022" y="2732"/>
                  <a:ext cx="108" cy="190"/>
                </a:xfrm>
                <a:custGeom>
                  <a:avLst/>
                  <a:gdLst>
                    <a:gd name="T0" fmla="*/ 8 w 108"/>
                    <a:gd name="T1" fmla="*/ 190 h 190"/>
                    <a:gd name="T2" fmla="*/ 0 w 108"/>
                    <a:gd name="T3" fmla="*/ 186 h 190"/>
                    <a:gd name="T4" fmla="*/ 102 w 108"/>
                    <a:gd name="T5" fmla="*/ 0 h 190"/>
                    <a:gd name="T6" fmla="*/ 108 w 108"/>
                    <a:gd name="T7" fmla="*/ 4 h 190"/>
                    <a:gd name="T8" fmla="*/ 8 w 108"/>
                    <a:gd name="T9" fmla="*/ 190 h 1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8"/>
                    <a:gd name="T16" fmla="*/ 0 h 190"/>
                    <a:gd name="T17" fmla="*/ 108 w 108"/>
                    <a:gd name="T18" fmla="*/ 190 h 19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8" h="190">
                      <a:moveTo>
                        <a:pt x="8" y="190"/>
                      </a:moveTo>
                      <a:lnTo>
                        <a:pt x="0" y="186"/>
                      </a:lnTo>
                      <a:lnTo>
                        <a:pt x="102" y="0"/>
                      </a:lnTo>
                      <a:lnTo>
                        <a:pt x="108" y="4"/>
                      </a:lnTo>
                      <a:lnTo>
                        <a:pt x="8" y="190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33" name="Freeform 60"/>
                <p:cNvSpPr>
                  <a:spLocks/>
                </p:cNvSpPr>
                <p:nvPr/>
              </p:nvSpPr>
              <p:spPr bwMode="auto">
                <a:xfrm>
                  <a:off x="998" y="2717"/>
                  <a:ext cx="108" cy="190"/>
                </a:xfrm>
                <a:custGeom>
                  <a:avLst/>
                  <a:gdLst>
                    <a:gd name="T0" fmla="*/ 6 w 108"/>
                    <a:gd name="T1" fmla="*/ 190 h 190"/>
                    <a:gd name="T2" fmla="*/ 0 w 108"/>
                    <a:gd name="T3" fmla="*/ 186 h 190"/>
                    <a:gd name="T4" fmla="*/ 100 w 108"/>
                    <a:gd name="T5" fmla="*/ 0 h 190"/>
                    <a:gd name="T6" fmla="*/ 108 w 108"/>
                    <a:gd name="T7" fmla="*/ 5 h 190"/>
                    <a:gd name="T8" fmla="*/ 6 w 108"/>
                    <a:gd name="T9" fmla="*/ 190 h 1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8"/>
                    <a:gd name="T16" fmla="*/ 0 h 190"/>
                    <a:gd name="T17" fmla="*/ 108 w 108"/>
                    <a:gd name="T18" fmla="*/ 190 h 19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8" h="190">
                      <a:moveTo>
                        <a:pt x="6" y="190"/>
                      </a:moveTo>
                      <a:lnTo>
                        <a:pt x="0" y="186"/>
                      </a:lnTo>
                      <a:lnTo>
                        <a:pt x="100" y="0"/>
                      </a:lnTo>
                      <a:lnTo>
                        <a:pt x="108" y="5"/>
                      </a:lnTo>
                      <a:lnTo>
                        <a:pt x="6" y="190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34" name="Freeform 61"/>
                <p:cNvSpPr>
                  <a:spLocks/>
                </p:cNvSpPr>
                <p:nvPr/>
              </p:nvSpPr>
              <p:spPr bwMode="auto">
                <a:xfrm>
                  <a:off x="816" y="2901"/>
                  <a:ext cx="204" cy="8"/>
                </a:xfrm>
                <a:custGeom>
                  <a:avLst/>
                  <a:gdLst>
                    <a:gd name="T0" fmla="*/ 204 w 204"/>
                    <a:gd name="T1" fmla="*/ 0 h 8"/>
                    <a:gd name="T2" fmla="*/ 202 w 204"/>
                    <a:gd name="T3" fmla="*/ 4 h 8"/>
                    <a:gd name="T4" fmla="*/ 200 w 204"/>
                    <a:gd name="T5" fmla="*/ 8 h 8"/>
                    <a:gd name="T6" fmla="*/ 0 w 204"/>
                    <a:gd name="T7" fmla="*/ 8 h 8"/>
                    <a:gd name="T8" fmla="*/ 0 w 204"/>
                    <a:gd name="T9" fmla="*/ 0 h 8"/>
                    <a:gd name="T10" fmla="*/ 204 w 204"/>
                    <a:gd name="T11" fmla="*/ 0 h 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04"/>
                    <a:gd name="T19" fmla="*/ 0 h 8"/>
                    <a:gd name="T20" fmla="*/ 204 w 204"/>
                    <a:gd name="T21" fmla="*/ 8 h 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04" h="8">
                      <a:moveTo>
                        <a:pt x="204" y="0"/>
                      </a:moveTo>
                      <a:lnTo>
                        <a:pt x="202" y="4"/>
                      </a:lnTo>
                      <a:lnTo>
                        <a:pt x="20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204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35" name="Freeform 62"/>
                <p:cNvSpPr>
                  <a:spLocks/>
                </p:cNvSpPr>
                <p:nvPr/>
              </p:nvSpPr>
              <p:spPr bwMode="auto">
                <a:xfrm>
                  <a:off x="656" y="2952"/>
                  <a:ext cx="98" cy="175"/>
                </a:xfrm>
                <a:custGeom>
                  <a:avLst/>
                  <a:gdLst>
                    <a:gd name="T0" fmla="*/ 92 w 98"/>
                    <a:gd name="T1" fmla="*/ 0 h 175"/>
                    <a:gd name="T2" fmla="*/ 98 w 98"/>
                    <a:gd name="T3" fmla="*/ 4 h 175"/>
                    <a:gd name="T4" fmla="*/ 6 w 98"/>
                    <a:gd name="T5" fmla="*/ 175 h 175"/>
                    <a:gd name="T6" fmla="*/ 2 w 98"/>
                    <a:gd name="T7" fmla="*/ 175 h 175"/>
                    <a:gd name="T8" fmla="*/ 0 w 98"/>
                    <a:gd name="T9" fmla="*/ 171 h 175"/>
                    <a:gd name="T10" fmla="*/ 92 w 98"/>
                    <a:gd name="T11" fmla="*/ 0 h 17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98"/>
                    <a:gd name="T19" fmla="*/ 0 h 175"/>
                    <a:gd name="T20" fmla="*/ 98 w 98"/>
                    <a:gd name="T21" fmla="*/ 175 h 175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98" h="175">
                      <a:moveTo>
                        <a:pt x="92" y="0"/>
                      </a:moveTo>
                      <a:lnTo>
                        <a:pt x="98" y="4"/>
                      </a:lnTo>
                      <a:lnTo>
                        <a:pt x="6" y="175"/>
                      </a:lnTo>
                      <a:lnTo>
                        <a:pt x="2" y="175"/>
                      </a:lnTo>
                      <a:lnTo>
                        <a:pt x="0" y="171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36" name="Freeform 63"/>
                <p:cNvSpPr>
                  <a:spLocks/>
                </p:cNvSpPr>
                <p:nvPr/>
              </p:nvSpPr>
              <p:spPr bwMode="auto">
                <a:xfrm>
                  <a:off x="688" y="2967"/>
                  <a:ext cx="92" cy="162"/>
                </a:xfrm>
                <a:custGeom>
                  <a:avLst/>
                  <a:gdLst>
                    <a:gd name="T0" fmla="*/ 84 w 92"/>
                    <a:gd name="T1" fmla="*/ 0 h 162"/>
                    <a:gd name="T2" fmla="*/ 92 w 92"/>
                    <a:gd name="T3" fmla="*/ 4 h 162"/>
                    <a:gd name="T4" fmla="*/ 6 w 92"/>
                    <a:gd name="T5" fmla="*/ 162 h 162"/>
                    <a:gd name="T6" fmla="*/ 0 w 92"/>
                    <a:gd name="T7" fmla="*/ 158 h 162"/>
                    <a:gd name="T8" fmla="*/ 84 w 92"/>
                    <a:gd name="T9" fmla="*/ 0 h 1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2"/>
                    <a:gd name="T16" fmla="*/ 0 h 162"/>
                    <a:gd name="T17" fmla="*/ 92 w 92"/>
                    <a:gd name="T18" fmla="*/ 162 h 16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2" h="162">
                      <a:moveTo>
                        <a:pt x="84" y="0"/>
                      </a:moveTo>
                      <a:lnTo>
                        <a:pt x="92" y="4"/>
                      </a:lnTo>
                      <a:lnTo>
                        <a:pt x="6" y="162"/>
                      </a:lnTo>
                      <a:lnTo>
                        <a:pt x="0" y="158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37" name="Freeform 64"/>
                <p:cNvSpPr>
                  <a:spLocks/>
                </p:cNvSpPr>
                <p:nvPr/>
              </p:nvSpPr>
              <p:spPr bwMode="auto">
                <a:xfrm>
                  <a:off x="460" y="3123"/>
                  <a:ext cx="198" cy="8"/>
                </a:xfrm>
                <a:custGeom>
                  <a:avLst/>
                  <a:gdLst>
                    <a:gd name="T0" fmla="*/ 196 w 198"/>
                    <a:gd name="T1" fmla="*/ 0 h 8"/>
                    <a:gd name="T2" fmla="*/ 198 w 198"/>
                    <a:gd name="T3" fmla="*/ 4 h 8"/>
                    <a:gd name="T4" fmla="*/ 196 w 198"/>
                    <a:gd name="T5" fmla="*/ 8 h 8"/>
                    <a:gd name="T6" fmla="*/ 0 w 198"/>
                    <a:gd name="T7" fmla="*/ 8 h 8"/>
                    <a:gd name="T8" fmla="*/ 0 w 198"/>
                    <a:gd name="T9" fmla="*/ 0 h 8"/>
                    <a:gd name="T10" fmla="*/ 196 w 198"/>
                    <a:gd name="T11" fmla="*/ 0 h 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98"/>
                    <a:gd name="T19" fmla="*/ 0 h 8"/>
                    <a:gd name="T20" fmla="*/ 198 w 198"/>
                    <a:gd name="T21" fmla="*/ 8 h 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98" h="8">
                      <a:moveTo>
                        <a:pt x="196" y="0"/>
                      </a:moveTo>
                      <a:lnTo>
                        <a:pt x="198" y="4"/>
                      </a:lnTo>
                      <a:lnTo>
                        <a:pt x="196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196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38" name="Freeform 65"/>
                <p:cNvSpPr>
                  <a:spLocks/>
                </p:cNvSpPr>
                <p:nvPr/>
              </p:nvSpPr>
              <p:spPr bwMode="auto">
                <a:xfrm>
                  <a:off x="656" y="3127"/>
                  <a:ext cx="124" cy="226"/>
                </a:xfrm>
                <a:custGeom>
                  <a:avLst/>
                  <a:gdLst>
                    <a:gd name="T0" fmla="*/ 0 w 124"/>
                    <a:gd name="T1" fmla="*/ 4 h 226"/>
                    <a:gd name="T2" fmla="*/ 2 w 124"/>
                    <a:gd name="T3" fmla="*/ 0 h 226"/>
                    <a:gd name="T4" fmla="*/ 6 w 124"/>
                    <a:gd name="T5" fmla="*/ 0 h 226"/>
                    <a:gd name="T6" fmla="*/ 124 w 124"/>
                    <a:gd name="T7" fmla="*/ 217 h 226"/>
                    <a:gd name="T8" fmla="*/ 122 w 124"/>
                    <a:gd name="T9" fmla="*/ 222 h 226"/>
                    <a:gd name="T10" fmla="*/ 120 w 124"/>
                    <a:gd name="T11" fmla="*/ 226 h 226"/>
                    <a:gd name="T12" fmla="*/ 0 w 124"/>
                    <a:gd name="T13" fmla="*/ 4 h 22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24"/>
                    <a:gd name="T22" fmla="*/ 0 h 226"/>
                    <a:gd name="T23" fmla="*/ 124 w 124"/>
                    <a:gd name="T24" fmla="*/ 226 h 22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24" h="226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124" y="217"/>
                      </a:lnTo>
                      <a:lnTo>
                        <a:pt x="122" y="222"/>
                      </a:lnTo>
                      <a:lnTo>
                        <a:pt x="120" y="226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39" name="Freeform 66"/>
                <p:cNvSpPr>
                  <a:spLocks/>
                </p:cNvSpPr>
                <p:nvPr/>
              </p:nvSpPr>
              <p:spPr bwMode="auto">
                <a:xfrm>
                  <a:off x="776" y="3344"/>
                  <a:ext cx="244" cy="9"/>
                </a:xfrm>
                <a:custGeom>
                  <a:avLst/>
                  <a:gdLst>
                    <a:gd name="T0" fmla="*/ 0 w 244"/>
                    <a:gd name="T1" fmla="*/ 9 h 9"/>
                    <a:gd name="T2" fmla="*/ 2 w 244"/>
                    <a:gd name="T3" fmla="*/ 5 h 9"/>
                    <a:gd name="T4" fmla="*/ 4 w 244"/>
                    <a:gd name="T5" fmla="*/ 0 h 9"/>
                    <a:gd name="T6" fmla="*/ 240 w 244"/>
                    <a:gd name="T7" fmla="*/ 0 h 9"/>
                    <a:gd name="T8" fmla="*/ 242 w 244"/>
                    <a:gd name="T9" fmla="*/ 5 h 9"/>
                    <a:gd name="T10" fmla="*/ 244 w 244"/>
                    <a:gd name="T11" fmla="*/ 9 h 9"/>
                    <a:gd name="T12" fmla="*/ 0 w 244"/>
                    <a:gd name="T13" fmla="*/ 9 h 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44"/>
                    <a:gd name="T22" fmla="*/ 0 h 9"/>
                    <a:gd name="T23" fmla="*/ 244 w 244"/>
                    <a:gd name="T24" fmla="*/ 9 h 9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44" h="9">
                      <a:moveTo>
                        <a:pt x="0" y="9"/>
                      </a:moveTo>
                      <a:lnTo>
                        <a:pt x="2" y="5"/>
                      </a:lnTo>
                      <a:lnTo>
                        <a:pt x="4" y="0"/>
                      </a:lnTo>
                      <a:lnTo>
                        <a:pt x="240" y="0"/>
                      </a:lnTo>
                      <a:lnTo>
                        <a:pt x="242" y="5"/>
                      </a:lnTo>
                      <a:lnTo>
                        <a:pt x="244" y="9"/>
                      </a:lnTo>
                      <a:lnTo>
                        <a:pt x="0" y="9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40" name="Rectangle 67"/>
                <p:cNvSpPr>
                  <a:spLocks noChangeArrowheads="1"/>
                </p:cNvSpPr>
                <p:nvPr/>
              </p:nvSpPr>
              <p:spPr bwMode="auto">
                <a:xfrm>
                  <a:off x="794" y="3312"/>
                  <a:ext cx="208" cy="9"/>
                </a:xfrm>
                <a:prstGeom prst="rect">
                  <a:avLst/>
                </a:prstGeom>
                <a:grpFill/>
                <a:ln w="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  <p:sp>
              <p:nvSpPr>
                <p:cNvPr id="41" name="Freeform 68"/>
                <p:cNvSpPr>
                  <a:spLocks/>
                </p:cNvSpPr>
                <p:nvPr/>
              </p:nvSpPr>
              <p:spPr bwMode="auto">
                <a:xfrm>
                  <a:off x="1016" y="3174"/>
                  <a:ext cx="98" cy="179"/>
                </a:xfrm>
                <a:custGeom>
                  <a:avLst/>
                  <a:gdLst>
                    <a:gd name="T0" fmla="*/ 92 w 98"/>
                    <a:gd name="T1" fmla="*/ 0 h 179"/>
                    <a:gd name="T2" fmla="*/ 98 w 98"/>
                    <a:gd name="T3" fmla="*/ 4 h 179"/>
                    <a:gd name="T4" fmla="*/ 4 w 98"/>
                    <a:gd name="T5" fmla="*/ 179 h 179"/>
                    <a:gd name="T6" fmla="*/ 2 w 98"/>
                    <a:gd name="T7" fmla="*/ 175 h 179"/>
                    <a:gd name="T8" fmla="*/ 0 w 98"/>
                    <a:gd name="T9" fmla="*/ 170 h 179"/>
                    <a:gd name="T10" fmla="*/ 92 w 98"/>
                    <a:gd name="T11" fmla="*/ 0 h 17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98"/>
                    <a:gd name="T19" fmla="*/ 0 h 179"/>
                    <a:gd name="T20" fmla="*/ 98 w 98"/>
                    <a:gd name="T21" fmla="*/ 179 h 17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98" h="179">
                      <a:moveTo>
                        <a:pt x="92" y="0"/>
                      </a:moveTo>
                      <a:lnTo>
                        <a:pt x="98" y="4"/>
                      </a:lnTo>
                      <a:lnTo>
                        <a:pt x="4" y="179"/>
                      </a:lnTo>
                      <a:lnTo>
                        <a:pt x="2" y="175"/>
                      </a:lnTo>
                      <a:lnTo>
                        <a:pt x="0" y="170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mtClean="0"/>
                </a:p>
              </p:txBody>
            </p:sp>
          </p:grpSp>
          <p:sp>
            <p:nvSpPr>
              <p:cNvPr id="19" name="Freeform 69"/>
              <p:cNvSpPr>
                <a:spLocks/>
              </p:cNvSpPr>
              <p:nvPr/>
            </p:nvSpPr>
            <p:spPr bwMode="auto">
              <a:xfrm>
                <a:off x="336" y="3106"/>
                <a:ext cx="44" cy="62"/>
              </a:xfrm>
              <a:custGeom>
                <a:avLst/>
                <a:gdLst>
                  <a:gd name="T0" fmla="*/ 0 w 44"/>
                  <a:gd name="T1" fmla="*/ 62 h 62"/>
                  <a:gd name="T2" fmla="*/ 0 w 44"/>
                  <a:gd name="T3" fmla="*/ 0 h 62"/>
                  <a:gd name="T4" fmla="*/ 8 w 44"/>
                  <a:gd name="T5" fmla="*/ 0 h 62"/>
                  <a:gd name="T6" fmla="*/ 8 w 44"/>
                  <a:gd name="T7" fmla="*/ 26 h 62"/>
                  <a:gd name="T8" fmla="*/ 36 w 44"/>
                  <a:gd name="T9" fmla="*/ 26 h 62"/>
                  <a:gd name="T10" fmla="*/ 36 w 44"/>
                  <a:gd name="T11" fmla="*/ 0 h 62"/>
                  <a:gd name="T12" fmla="*/ 44 w 44"/>
                  <a:gd name="T13" fmla="*/ 0 h 62"/>
                  <a:gd name="T14" fmla="*/ 44 w 44"/>
                  <a:gd name="T15" fmla="*/ 62 h 62"/>
                  <a:gd name="T16" fmla="*/ 36 w 44"/>
                  <a:gd name="T17" fmla="*/ 62 h 62"/>
                  <a:gd name="T18" fmla="*/ 36 w 44"/>
                  <a:gd name="T19" fmla="*/ 32 h 62"/>
                  <a:gd name="T20" fmla="*/ 8 w 44"/>
                  <a:gd name="T21" fmla="*/ 32 h 62"/>
                  <a:gd name="T22" fmla="*/ 8 w 44"/>
                  <a:gd name="T23" fmla="*/ 62 h 62"/>
                  <a:gd name="T24" fmla="*/ 0 w 44"/>
                  <a:gd name="T25" fmla="*/ 62 h 6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44"/>
                  <a:gd name="T40" fmla="*/ 0 h 62"/>
                  <a:gd name="T41" fmla="*/ 44 w 44"/>
                  <a:gd name="T42" fmla="*/ 62 h 62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44" h="62">
                    <a:moveTo>
                      <a:pt x="0" y="62"/>
                    </a:moveTo>
                    <a:lnTo>
                      <a:pt x="0" y="0"/>
                    </a:lnTo>
                    <a:lnTo>
                      <a:pt x="8" y="0"/>
                    </a:lnTo>
                    <a:lnTo>
                      <a:pt x="8" y="26"/>
                    </a:lnTo>
                    <a:lnTo>
                      <a:pt x="36" y="26"/>
                    </a:lnTo>
                    <a:lnTo>
                      <a:pt x="36" y="0"/>
                    </a:lnTo>
                    <a:lnTo>
                      <a:pt x="44" y="0"/>
                    </a:lnTo>
                    <a:lnTo>
                      <a:pt x="44" y="62"/>
                    </a:lnTo>
                    <a:lnTo>
                      <a:pt x="36" y="62"/>
                    </a:lnTo>
                    <a:lnTo>
                      <a:pt x="36" y="32"/>
                    </a:lnTo>
                    <a:lnTo>
                      <a:pt x="8" y="32"/>
                    </a:lnTo>
                    <a:lnTo>
                      <a:pt x="8" y="62"/>
                    </a:lnTo>
                    <a:lnTo>
                      <a:pt x="0" y="62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  <p:sp>
            <p:nvSpPr>
              <p:cNvPr id="20" name="Freeform 70"/>
              <p:cNvSpPr>
                <a:spLocks noEditPoints="1"/>
              </p:cNvSpPr>
              <p:nvPr/>
            </p:nvSpPr>
            <p:spPr bwMode="auto">
              <a:xfrm>
                <a:off x="1492" y="3304"/>
                <a:ext cx="54" cy="64"/>
              </a:xfrm>
              <a:custGeom>
                <a:avLst/>
                <a:gdLst>
                  <a:gd name="T0" fmla="*/ 0 w 54"/>
                  <a:gd name="T1" fmla="*/ 32 h 64"/>
                  <a:gd name="T2" fmla="*/ 2 w 54"/>
                  <a:gd name="T3" fmla="*/ 23 h 64"/>
                  <a:gd name="T4" fmla="*/ 4 w 54"/>
                  <a:gd name="T5" fmla="*/ 15 h 64"/>
                  <a:gd name="T6" fmla="*/ 8 w 54"/>
                  <a:gd name="T7" fmla="*/ 8 h 64"/>
                  <a:gd name="T8" fmla="*/ 14 w 54"/>
                  <a:gd name="T9" fmla="*/ 4 h 64"/>
                  <a:gd name="T10" fmla="*/ 20 w 54"/>
                  <a:gd name="T11" fmla="*/ 0 h 64"/>
                  <a:gd name="T12" fmla="*/ 28 w 54"/>
                  <a:gd name="T13" fmla="*/ 0 h 64"/>
                  <a:gd name="T14" fmla="*/ 34 w 54"/>
                  <a:gd name="T15" fmla="*/ 2 h 64"/>
                  <a:gd name="T16" fmla="*/ 42 w 54"/>
                  <a:gd name="T17" fmla="*/ 4 h 64"/>
                  <a:gd name="T18" fmla="*/ 46 w 54"/>
                  <a:gd name="T19" fmla="*/ 8 h 64"/>
                  <a:gd name="T20" fmla="*/ 52 w 54"/>
                  <a:gd name="T21" fmla="*/ 15 h 64"/>
                  <a:gd name="T22" fmla="*/ 54 w 54"/>
                  <a:gd name="T23" fmla="*/ 23 h 64"/>
                  <a:gd name="T24" fmla="*/ 54 w 54"/>
                  <a:gd name="T25" fmla="*/ 32 h 64"/>
                  <a:gd name="T26" fmla="*/ 54 w 54"/>
                  <a:gd name="T27" fmla="*/ 40 h 64"/>
                  <a:gd name="T28" fmla="*/ 50 w 54"/>
                  <a:gd name="T29" fmla="*/ 49 h 64"/>
                  <a:gd name="T30" fmla="*/ 46 w 54"/>
                  <a:gd name="T31" fmla="*/ 55 h 64"/>
                  <a:gd name="T32" fmla="*/ 42 w 54"/>
                  <a:gd name="T33" fmla="*/ 60 h 64"/>
                  <a:gd name="T34" fmla="*/ 34 w 54"/>
                  <a:gd name="T35" fmla="*/ 62 h 64"/>
                  <a:gd name="T36" fmla="*/ 28 w 54"/>
                  <a:gd name="T37" fmla="*/ 64 h 64"/>
                  <a:gd name="T38" fmla="*/ 20 w 54"/>
                  <a:gd name="T39" fmla="*/ 62 h 64"/>
                  <a:gd name="T40" fmla="*/ 12 w 54"/>
                  <a:gd name="T41" fmla="*/ 60 h 64"/>
                  <a:gd name="T42" fmla="*/ 8 w 54"/>
                  <a:gd name="T43" fmla="*/ 53 h 64"/>
                  <a:gd name="T44" fmla="*/ 4 w 54"/>
                  <a:gd name="T45" fmla="*/ 47 h 64"/>
                  <a:gd name="T46" fmla="*/ 0 w 54"/>
                  <a:gd name="T47" fmla="*/ 40 h 64"/>
                  <a:gd name="T48" fmla="*/ 0 w 54"/>
                  <a:gd name="T49" fmla="*/ 32 h 64"/>
                  <a:gd name="T50" fmla="*/ 8 w 54"/>
                  <a:gd name="T51" fmla="*/ 32 h 64"/>
                  <a:gd name="T52" fmla="*/ 8 w 54"/>
                  <a:gd name="T53" fmla="*/ 38 h 64"/>
                  <a:gd name="T54" fmla="*/ 10 w 54"/>
                  <a:gd name="T55" fmla="*/ 45 h 64"/>
                  <a:gd name="T56" fmla="*/ 14 w 54"/>
                  <a:gd name="T57" fmla="*/ 49 h 64"/>
                  <a:gd name="T58" fmla="*/ 18 w 54"/>
                  <a:gd name="T59" fmla="*/ 53 h 64"/>
                  <a:gd name="T60" fmla="*/ 22 w 54"/>
                  <a:gd name="T61" fmla="*/ 55 h 64"/>
                  <a:gd name="T62" fmla="*/ 28 w 54"/>
                  <a:gd name="T63" fmla="*/ 55 h 64"/>
                  <a:gd name="T64" fmla="*/ 32 w 54"/>
                  <a:gd name="T65" fmla="*/ 55 h 64"/>
                  <a:gd name="T66" fmla="*/ 38 w 54"/>
                  <a:gd name="T67" fmla="*/ 53 h 64"/>
                  <a:gd name="T68" fmla="*/ 42 w 54"/>
                  <a:gd name="T69" fmla="*/ 49 h 64"/>
                  <a:gd name="T70" fmla="*/ 44 w 54"/>
                  <a:gd name="T71" fmla="*/ 45 h 64"/>
                  <a:gd name="T72" fmla="*/ 46 w 54"/>
                  <a:gd name="T73" fmla="*/ 38 h 64"/>
                  <a:gd name="T74" fmla="*/ 46 w 54"/>
                  <a:gd name="T75" fmla="*/ 32 h 64"/>
                  <a:gd name="T76" fmla="*/ 46 w 54"/>
                  <a:gd name="T77" fmla="*/ 26 h 64"/>
                  <a:gd name="T78" fmla="*/ 44 w 54"/>
                  <a:gd name="T79" fmla="*/ 19 h 64"/>
                  <a:gd name="T80" fmla="*/ 42 w 54"/>
                  <a:gd name="T81" fmla="*/ 15 h 64"/>
                  <a:gd name="T82" fmla="*/ 38 w 54"/>
                  <a:gd name="T83" fmla="*/ 11 h 64"/>
                  <a:gd name="T84" fmla="*/ 32 w 54"/>
                  <a:gd name="T85" fmla="*/ 8 h 64"/>
                  <a:gd name="T86" fmla="*/ 28 w 54"/>
                  <a:gd name="T87" fmla="*/ 6 h 64"/>
                  <a:gd name="T88" fmla="*/ 20 w 54"/>
                  <a:gd name="T89" fmla="*/ 8 h 64"/>
                  <a:gd name="T90" fmla="*/ 14 w 54"/>
                  <a:gd name="T91" fmla="*/ 13 h 64"/>
                  <a:gd name="T92" fmla="*/ 10 w 54"/>
                  <a:gd name="T93" fmla="*/ 17 h 64"/>
                  <a:gd name="T94" fmla="*/ 8 w 54"/>
                  <a:gd name="T95" fmla="*/ 23 h 64"/>
                  <a:gd name="T96" fmla="*/ 8 w 54"/>
                  <a:gd name="T97" fmla="*/ 32 h 6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54"/>
                  <a:gd name="T148" fmla="*/ 0 h 64"/>
                  <a:gd name="T149" fmla="*/ 54 w 54"/>
                  <a:gd name="T150" fmla="*/ 64 h 64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54" h="64">
                    <a:moveTo>
                      <a:pt x="0" y="32"/>
                    </a:moveTo>
                    <a:lnTo>
                      <a:pt x="2" y="23"/>
                    </a:lnTo>
                    <a:lnTo>
                      <a:pt x="4" y="15"/>
                    </a:lnTo>
                    <a:lnTo>
                      <a:pt x="8" y="8"/>
                    </a:lnTo>
                    <a:lnTo>
                      <a:pt x="14" y="4"/>
                    </a:lnTo>
                    <a:lnTo>
                      <a:pt x="20" y="0"/>
                    </a:lnTo>
                    <a:lnTo>
                      <a:pt x="28" y="0"/>
                    </a:lnTo>
                    <a:lnTo>
                      <a:pt x="34" y="2"/>
                    </a:lnTo>
                    <a:lnTo>
                      <a:pt x="42" y="4"/>
                    </a:lnTo>
                    <a:lnTo>
                      <a:pt x="46" y="8"/>
                    </a:lnTo>
                    <a:lnTo>
                      <a:pt x="52" y="15"/>
                    </a:lnTo>
                    <a:lnTo>
                      <a:pt x="54" y="23"/>
                    </a:lnTo>
                    <a:lnTo>
                      <a:pt x="54" y="32"/>
                    </a:lnTo>
                    <a:lnTo>
                      <a:pt x="54" y="40"/>
                    </a:lnTo>
                    <a:lnTo>
                      <a:pt x="50" y="49"/>
                    </a:lnTo>
                    <a:lnTo>
                      <a:pt x="46" y="55"/>
                    </a:lnTo>
                    <a:lnTo>
                      <a:pt x="42" y="60"/>
                    </a:lnTo>
                    <a:lnTo>
                      <a:pt x="34" y="62"/>
                    </a:lnTo>
                    <a:lnTo>
                      <a:pt x="28" y="64"/>
                    </a:lnTo>
                    <a:lnTo>
                      <a:pt x="20" y="62"/>
                    </a:lnTo>
                    <a:lnTo>
                      <a:pt x="12" y="60"/>
                    </a:lnTo>
                    <a:lnTo>
                      <a:pt x="8" y="53"/>
                    </a:lnTo>
                    <a:lnTo>
                      <a:pt x="4" y="47"/>
                    </a:lnTo>
                    <a:lnTo>
                      <a:pt x="0" y="40"/>
                    </a:lnTo>
                    <a:lnTo>
                      <a:pt x="0" y="32"/>
                    </a:lnTo>
                    <a:close/>
                    <a:moveTo>
                      <a:pt x="8" y="32"/>
                    </a:moveTo>
                    <a:lnTo>
                      <a:pt x="8" y="38"/>
                    </a:lnTo>
                    <a:lnTo>
                      <a:pt x="10" y="45"/>
                    </a:lnTo>
                    <a:lnTo>
                      <a:pt x="14" y="49"/>
                    </a:lnTo>
                    <a:lnTo>
                      <a:pt x="18" y="53"/>
                    </a:lnTo>
                    <a:lnTo>
                      <a:pt x="22" y="55"/>
                    </a:lnTo>
                    <a:lnTo>
                      <a:pt x="28" y="55"/>
                    </a:lnTo>
                    <a:lnTo>
                      <a:pt x="32" y="55"/>
                    </a:lnTo>
                    <a:lnTo>
                      <a:pt x="38" y="53"/>
                    </a:lnTo>
                    <a:lnTo>
                      <a:pt x="42" y="49"/>
                    </a:lnTo>
                    <a:lnTo>
                      <a:pt x="44" y="45"/>
                    </a:lnTo>
                    <a:lnTo>
                      <a:pt x="46" y="38"/>
                    </a:lnTo>
                    <a:lnTo>
                      <a:pt x="46" y="32"/>
                    </a:lnTo>
                    <a:lnTo>
                      <a:pt x="46" y="26"/>
                    </a:lnTo>
                    <a:lnTo>
                      <a:pt x="44" y="19"/>
                    </a:lnTo>
                    <a:lnTo>
                      <a:pt x="42" y="15"/>
                    </a:lnTo>
                    <a:lnTo>
                      <a:pt x="38" y="11"/>
                    </a:lnTo>
                    <a:lnTo>
                      <a:pt x="32" y="8"/>
                    </a:lnTo>
                    <a:lnTo>
                      <a:pt x="28" y="6"/>
                    </a:lnTo>
                    <a:lnTo>
                      <a:pt x="20" y="8"/>
                    </a:lnTo>
                    <a:lnTo>
                      <a:pt x="14" y="13"/>
                    </a:lnTo>
                    <a:lnTo>
                      <a:pt x="10" y="17"/>
                    </a:lnTo>
                    <a:lnTo>
                      <a:pt x="8" y="23"/>
                    </a:lnTo>
                    <a:lnTo>
                      <a:pt x="8" y="32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en-US" altLang="en-US" smtClean="0"/>
              </a:p>
            </p:txBody>
          </p:sp>
        </p:grpSp>
        <p:sp>
          <p:nvSpPr>
            <p:cNvPr id="17" name="Freeform 71"/>
            <p:cNvSpPr>
              <a:spLocks noEditPoints="1"/>
            </p:cNvSpPr>
            <p:nvPr/>
          </p:nvSpPr>
          <p:spPr bwMode="auto">
            <a:xfrm>
              <a:off x="1110" y="3248"/>
              <a:ext cx="56" cy="64"/>
            </a:xfrm>
            <a:custGeom>
              <a:avLst/>
              <a:gdLst>
                <a:gd name="T0" fmla="*/ 0 w 56"/>
                <a:gd name="T1" fmla="*/ 32 h 64"/>
                <a:gd name="T2" fmla="*/ 2 w 56"/>
                <a:gd name="T3" fmla="*/ 24 h 64"/>
                <a:gd name="T4" fmla="*/ 4 w 56"/>
                <a:gd name="T5" fmla="*/ 15 h 64"/>
                <a:gd name="T6" fmla="*/ 8 w 56"/>
                <a:gd name="T7" fmla="*/ 9 h 64"/>
                <a:gd name="T8" fmla="*/ 14 w 56"/>
                <a:gd name="T9" fmla="*/ 5 h 64"/>
                <a:gd name="T10" fmla="*/ 20 w 56"/>
                <a:gd name="T11" fmla="*/ 2 h 64"/>
                <a:gd name="T12" fmla="*/ 28 w 56"/>
                <a:gd name="T13" fmla="*/ 0 h 64"/>
                <a:gd name="T14" fmla="*/ 36 w 56"/>
                <a:gd name="T15" fmla="*/ 2 h 64"/>
                <a:gd name="T16" fmla="*/ 42 w 56"/>
                <a:gd name="T17" fmla="*/ 5 h 64"/>
                <a:gd name="T18" fmla="*/ 48 w 56"/>
                <a:gd name="T19" fmla="*/ 9 h 64"/>
                <a:gd name="T20" fmla="*/ 52 w 56"/>
                <a:gd name="T21" fmla="*/ 15 h 64"/>
                <a:gd name="T22" fmla="*/ 54 w 56"/>
                <a:gd name="T23" fmla="*/ 24 h 64"/>
                <a:gd name="T24" fmla="*/ 56 w 56"/>
                <a:gd name="T25" fmla="*/ 32 h 64"/>
                <a:gd name="T26" fmla="*/ 54 w 56"/>
                <a:gd name="T27" fmla="*/ 41 h 64"/>
                <a:gd name="T28" fmla="*/ 52 w 56"/>
                <a:gd name="T29" fmla="*/ 49 h 64"/>
                <a:gd name="T30" fmla="*/ 48 w 56"/>
                <a:gd name="T31" fmla="*/ 56 h 64"/>
                <a:gd name="T32" fmla="*/ 42 w 56"/>
                <a:gd name="T33" fmla="*/ 60 h 64"/>
                <a:gd name="T34" fmla="*/ 36 w 56"/>
                <a:gd name="T35" fmla="*/ 62 h 64"/>
                <a:gd name="T36" fmla="*/ 28 w 56"/>
                <a:gd name="T37" fmla="*/ 64 h 64"/>
                <a:gd name="T38" fmla="*/ 20 w 56"/>
                <a:gd name="T39" fmla="*/ 62 h 64"/>
                <a:gd name="T40" fmla="*/ 14 w 56"/>
                <a:gd name="T41" fmla="*/ 60 h 64"/>
                <a:gd name="T42" fmla="*/ 8 w 56"/>
                <a:gd name="T43" fmla="*/ 56 h 64"/>
                <a:gd name="T44" fmla="*/ 4 w 56"/>
                <a:gd name="T45" fmla="*/ 49 h 64"/>
                <a:gd name="T46" fmla="*/ 2 w 56"/>
                <a:gd name="T47" fmla="*/ 41 h 64"/>
                <a:gd name="T48" fmla="*/ 0 w 56"/>
                <a:gd name="T49" fmla="*/ 32 h 64"/>
                <a:gd name="T50" fmla="*/ 8 w 56"/>
                <a:gd name="T51" fmla="*/ 32 h 64"/>
                <a:gd name="T52" fmla="*/ 10 w 56"/>
                <a:gd name="T53" fmla="*/ 41 h 64"/>
                <a:gd name="T54" fmla="*/ 10 w 56"/>
                <a:gd name="T55" fmla="*/ 45 h 64"/>
                <a:gd name="T56" fmla="*/ 14 w 56"/>
                <a:gd name="T57" fmla="*/ 51 h 64"/>
                <a:gd name="T58" fmla="*/ 18 w 56"/>
                <a:gd name="T59" fmla="*/ 54 h 64"/>
                <a:gd name="T60" fmla="*/ 22 w 56"/>
                <a:gd name="T61" fmla="*/ 56 h 64"/>
                <a:gd name="T62" fmla="*/ 28 w 56"/>
                <a:gd name="T63" fmla="*/ 56 h 64"/>
                <a:gd name="T64" fmla="*/ 34 w 56"/>
                <a:gd name="T65" fmla="*/ 56 h 64"/>
                <a:gd name="T66" fmla="*/ 38 w 56"/>
                <a:gd name="T67" fmla="*/ 54 h 64"/>
                <a:gd name="T68" fmla="*/ 42 w 56"/>
                <a:gd name="T69" fmla="*/ 51 h 64"/>
                <a:gd name="T70" fmla="*/ 46 w 56"/>
                <a:gd name="T71" fmla="*/ 45 h 64"/>
                <a:gd name="T72" fmla="*/ 48 w 56"/>
                <a:gd name="T73" fmla="*/ 39 h 64"/>
                <a:gd name="T74" fmla="*/ 48 w 56"/>
                <a:gd name="T75" fmla="*/ 32 h 64"/>
                <a:gd name="T76" fmla="*/ 48 w 56"/>
                <a:gd name="T77" fmla="*/ 26 h 64"/>
                <a:gd name="T78" fmla="*/ 46 w 56"/>
                <a:gd name="T79" fmla="*/ 19 h 64"/>
                <a:gd name="T80" fmla="*/ 42 w 56"/>
                <a:gd name="T81" fmla="*/ 15 h 64"/>
                <a:gd name="T82" fmla="*/ 38 w 56"/>
                <a:gd name="T83" fmla="*/ 11 h 64"/>
                <a:gd name="T84" fmla="*/ 34 w 56"/>
                <a:gd name="T85" fmla="*/ 9 h 64"/>
                <a:gd name="T86" fmla="*/ 28 w 56"/>
                <a:gd name="T87" fmla="*/ 9 h 64"/>
                <a:gd name="T88" fmla="*/ 20 w 56"/>
                <a:gd name="T89" fmla="*/ 9 h 64"/>
                <a:gd name="T90" fmla="*/ 14 w 56"/>
                <a:gd name="T91" fmla="*/ 13 h 64"/>
                <a:gd name="T92" fmla="*/ 12 w 56"/>
                <a:gd name="T93" fmla="*/ 19 h 64"/>
                <a:gd name="T94" fmla="*/ 10 w 56"/>
                <a:gd name="T95" fmla="*/ 26 h 64"/>
                <a:gd name="T96" fmla="*/ 8 w 56"/>
                <a:gd name="T97" fmla="*/ 32 h 6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6"/>
                <a:gd name="T148" fmla="*/ 0 h 64"/>
                <a:gd name="T149" fmla="*/ 56 w 56"/>
                <a:gd name="T150" fmla="*/ 64 h 6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6" h="64">
                  <a:moveTo>
                    <a:pt x="0" y="32"/>
                  </a:moveTo>
                  <a:lnTo>
                    <a:pt x="2" y="24"/>
                  </a:lnTo>
                  <a:lnTo>
                    <a:pt x="4" y="15"/>
                  </a:lnTo>
                  <a:lnTo>
                    <a:pt x="8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8" y="0"/>
                  </a:lnTo>
                  <a:lnTo>
                    <a:pt x="36" y="2"/>
                  </a:lnTo>
                  <a:lnTo>
                    <a:pt x="42" y="5"/>
                  </a:lnTo>
                  <a:lnTo>
                    <a:pt x="48" y="9"/>
                  </a:lnTo>
                  <a:lnTo>
                    <a:pt x="52" y="15"/>
                  </a:lnTo>
                  <a:lnTo>
                    <a:pt x="54" y="24"/>
                  </a:lnTo>
                  <a:lnTo>
                    <a:pt x="56" y="32"/>
                  </a:lnTo>
                  <a:lnTo>
                    <a:pt x="54" y="41"/>
                  </a:lnTo>
                  <a:lnTo>
                    <a:pt x="52" y="49"/>
                  </a:lnTo>
                  <a:lnTo>
                    <a:pt x="48" y="56"/>
                  </a:lnTo>
                  <a:lnTo>
                    <a:pt x="42" y="60"/>
                  </a:lnTo>
                  <a:lnTo>
                    <a:pt x="36" y="62"/>
                  </a:lnTo>
                  <a:lnTo>
                    <a:pt x="28" y="64"/>
                  </a:lnTo>
                  <a:lnTo>
                    <a:pt x="20" y="62"/>
                  </a:lnTo>
                  <a:lnTo>
                    <a:pt x="14" y="60"/>
                  </a:lnTo>
                  <a:lnTo>
                    <a:pt x="8" y="56"/>
                  </a:lnTo>
                  <a:lnTo>
                    <a:pt x="4" y="49"/>
                  </a:lnTo>
                  <a:lnTo>
                    <a:pt x="2" y="41"/>
                  </a:lnTo>
                  <a:lnTo>
                    <a:pt x="0" y="32"/>
                  </a:lnTo>
                  <a:close/>
                  <a:moveTo>
                    <a:pt x="8" y="32"/>
                  </a:moveTo>
                  <a:lnTo>
                    <a:pt x="10" y="41"/>
                  </a:lnTo>
                  <a:lnTo>
                    <a:pt x="10" y="45"/>
                  </a:lnTo>
                  <a:lnTo>
                    <a:pt x="14" y="51"/>
                  </a:lnTo>
                  <a:lnTo>
                    <a:pt x="18" y="54"/>
                  </a:lnTo>
                  <a:lnTo>
                    <a:pt x="22" y="56"/>
                  </a:lnTo>
                  <a:lnTo>
                    <a:pt x="28" y="56"/>
                  </a:lnTo>
                  <a:lnTo>
                    <a:pt x="34" y="56"/>
                  </a:lnTo>
                  <a:lnTo>
                    <a:pt x="38" y="54"/>
                  </a:lnTo>
                  <a:lnTo>
                    <a:pt x="42" y="51"/>
                  </a:lnTo>
                  <a:lnTo>
                    <a:pt x="46" y="45"/>
                  </a:lnTo>
                  <a:lnTo>
                    <a:pt x="48" y="39"/>
                  </a:lnTo>
                  <a:lnTo>
                    <a:pt x="48" y="32"/>
                  </a:lnTo>
                  <a:lnTo>
                    <a:pt x="48" y="26"/>
                  </a:lnTo>
                  <a:lnTo>
                    <a:pt x="46" y="19"/>
                  </a:lnTo>
                  <a:lnTo>
                    <a:pt x="42" y="15"/>
                  </a:lnTo>
                  <a:lnTo>
                    <a:pt x="38" y="11"/>
                  </a:lnTo>
                  <a:lnTo>
                    <a:pt x="34" y="9"/>
                  </a:lnTo>
                  <a:lnTo>
                    <a:pt x="28" y="9"/>
                  </a:lnTo>
                  <a:lnTo>
                    <a:pt x="20" y="9"/>
                  </a:lnTo>
                  <a:lnTo>
                    <a:pt x="14" y="13"/>
                  </a:lnTo>
                  <a:lnTo>
                    <a:pt x="12" y="19"/>
                  </a:lnTo>
                  <a:lnTo>
                    <a:pt x="10" y="26"/>
                  </a:lnTo>
                  <a:lnTo>
                    <a:pt x="8" y="32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77574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3"/>
          <p:cNvSpPr>
            <a:spLocks noGrp="1" noChangeArrowheads="1"/>
          </p:cNvSpPr>
          <p:nvPr>
            <p:ph type="title" sz="quarter"/>
          </p:nvPr>
        </p:nvSpPr>
        <p:spPr>
          <a:xfrm>
            <a:off x="-101600" y="274638"/>
            <a:ext cx="12395200" cy="792162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SimSun" pitchFamily="2" charset="-122"/>
              </a:rPr>
              <a:t>Pattern-Based Classification on Graphs</a:t>
            </a:r>
          </a:p>
        </p:txBody>
      </p:sp>
      <p:sp>
        <p:nvSpPr>
          <p:cNvPr id="31748" name="Text Box 8"/>
          <p:cNvSpPr txBox="1">
            <a:spLocks noChangeArrowheads="1"/>
          </p:cNvSpPr>
          <p:nvPr/>
        </p:nvSpPr>
        <p:spPr bwMode="auto">
          <a:xfrm>
            <a:off x="3048000" y="4830764"/>
            <a:ext cx="1117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200" b="1">
                <a:solidFill>
                  <a:srgbClr val="FF0000"/>
                </a:solidFill>
                <a:latin typeface="Arial" pitchFamily="34" charset="0"/>
                <a:ea typeface="SimSun" pitchFamily="2" charset="-122"/>
              </a:rPr>
              <a:t>Inactive</a:t>
            </a:r>
          </a:p>
        </p:txBody>
      </p:sp>
      <p:sp>
        <p:nvSpPr>
          <p:cNvPr id="31749" name="Text Box 9"/>
          <p:cNvSpPr txBox="1">
            <a:spLocks noChangeArrowheads="1"/>
          </p:cNvSpPr>
          <p:nvPr/>
        </p:nvSpPr>
        <p:spPr bwMode="auto">
          <a:xfrm>
            <a:off x="3149600" y="3382964"/>
            <a:ext cx="1016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400" b="1" dirty="0">
                <a:solidFill>
                  <a:srgbClr val="FF0000"/>
                </a:solidFill>
                <a:latin typeface="Calibri" pitchFamily="34" charset="0"/>
                <a:ea typeface="SimSun" pitchFamily="2" charset="-122"/>
              </a:rPr>
              <a:t>Active</a:t>
            </a:r>
          </a:p>
        </p:txBody>
      </p:sp>
      <p:sp>
        <p:nvSpPr>
          <p:cNvPr id="31750" name="AutoShape 36"/>
          <p:cNvSpPr>
            <a:spLocks noChangeAspect="1" noChangeArrowheads="1" noTextEdit="1"/>
          </p:cNvSpPr>
          <p:nvPr/>
        </p:nvSpPr>
        <p:spPr bwMode="auto">
          <a:xfrm>
            <a:off x="101600" y="5105401"/>
            <a:ext cx="4064000" cy="133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1" name="AutoShape 58"/>
          <p:cNvSpPr>
            <a:spLocks noChangeArrowheads="1"/>
          </p:cNvSpPr>
          <p:nvPr/>
        </p:nvSpPr>
        <p:spPr bwMode="auto">
          <a:xfrm>
            <a:off x="4165600" y="3810000"/>
            <a:ext cx="1219200" cy="3048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>
              <a:latin typeface="Arial" pitchFamily="34" charset="0"/>
              <a:ea typeface="SimSun" pitchFamily="2" charset="-122"/>
            </a:endParaRPr>
          </a:p>
        </p:txBody>
      </p:sp>
      <p:sp>
        <p:nvSpPr>
          <p:cNvPr id="31752" name="Text Box 59"/>
          <p:cNvSpPr txBox="1">
            <a:spLocks noChangeArrowheads="1"/>
          </p:cNvSpPr>
          <p:nvPr/>
        </p:nvSpPr>
        <p:spPr bwMode="auto">
          <a:xfrm>
            <a:off x="3962400" y="3429000"/>
            <a:ext cx="1524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600" b="1">
                <a:latin typeface="Arial" pitchFamily="34" charset="0"/>
                <a:ea typeface="SimSun" pitchFamily="2" charset="-122"/>
              </a:rPr>
              <a:t>Mining</a:t>
            </a:r>
          </a:p>
        </p:txBody>
      </p:sp>
      <p:sp>
        <p:nvSpPr>
          <p:cNvPr id="31771" name="AutoShape 78"/>
          <p:cNvSpPr>
            <a:spLocks noChangeArrowheads="1"/>
          </p:cNvSpPr>
          <p:nvPr/>
        </p:nvSpPr>
        <p:spPr bwMode="auto">
          <a:xfrm>
            <a:off x="7515225" y="3850482"/>
            <a:ext cx="1219200" cy="3048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>
              <a:latin typeface="Arial" pitchFamily="34" charset="0"/>
              <a:ea typeface="SimSun" pitchFamily="2" charset="-122"/>
            </a:endParaRPr>
          </a:p>
        </p:txBody>
      </p:sp>
      <p:sp>
        <p:nvSpPr>
          <p:cNvPr id="31772" name="Text Box 79"/>
          <p:cNvSpPr txBox="1">
            <a:spLocks noChangeArrowheads="1"/>
          </p:cNvSpPr>
          <p:nvPr/>
        </p:nvSpPr>
        <p:spPr bwMode="auto">
          <a:xfrm>
            <a:off x="7261225" y="3429000"/>
            <a:ext cx="1727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600" b="1" dirty="0">
                <a:latin typeface="Arial" pitchFamily="34" charset="0"/>
                <a:ea typeface="SimSun" pitchFamily="2" charset="-122"/>
              </a:rPr>
              <a:t>Transform</a:t>
            </a:r>
          </a:p>
        </p:txBody>
      </p:sp>
      <p:graphicFrame>
        <p:nvGraphicFramePr>
          <p:cNvPr id="342121" name="Group 105"/>
          <p:cNvGraphicFramePr>
            <a:graphicFrameLocks noGrp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1244695435"/>
              </p:ext>
            </p:extLst>
          </p:nvPr>
        </p:nvGraphicFramePr>
        <p:xfrm>
          <a:off x="8839200" y="3276600"/>
          <a:ext cx="2324100" cy="1463676"/>
        </p:xfrm>
        <a:graphic>
          <a:graphicData uri="http://schemas.openxmlformats.org/drawingml/2006/table">
            <a:tbl>
              <a:tblPr/>
              <a:tblGrid>
                <a:gridCol w="650748"/>
                <a:gridCol w="650748"/>
                <a:gridCol w="1022604"/>
              </a:tblGrid>
              <a:tr h="3659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g</a:t>
                      </a:r>
                      <a:r>
                        <a:rPr kumimoji="0" lang="en-US" altLang="zh-CN" sz="18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1</a:t>
                      </a: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F8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g</a:t>
                      </a:r>
                      <a:r>
                        <a:rPr kumimoji="0" lang="en-US" altLang="zh-CN" sz="18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2</a:t>
                      </a: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F8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Class</a:t>
                      </a: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F8BC"/>
                    </a:solidFill>
                  </a:tcPr>
                </a:tc>
              </a:tr>
              <a:tr h="3659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1</a:t>
                      </a: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1</a:t>
                      </a: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0</a:t>
                      </a: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9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0</a:t>
                      </a: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0</a:t>
                      </a: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1</a:t>
                      </a: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9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1</a:t>
                      </a: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1</a:t>
                      </a: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0</a:t>
                      </a: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1795" name="Text Box 102"/>
          <p:cNvSpPr txBox="1">
            <a:spLocks noChangeArrowheads="1"/>
          </p:cNvSpPr>
          <p:nvPr/>
        </p:nvSpPr>
        <p:spPr bwMode="auto">
          <a:xfrm>
            <a:off x="5422069" y="2438400"/>
            <a:ext cx="2235200" cy="369888"/>
          </a:xfrm>
          <a:prstGeom prst="rect">
            <a:avLst/>
          </a:prstGeom>
          <a:solidFill>
            <a:srgbClr val="F6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800" b="1" dirty="0">
                <a:latin typeface="Calibri" pitchFamily="34" charset="0"/>
                <a:ea typeface="SimSun" pitchFamily="2" charset="-122"/>
              </a:rPr>
              <a:t>Frequent subgraphs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588000" y="2895600"/>
            <a:ext cx="1846470" cy="2438400"/>
            <a:chOff x="5588000" y="2895600"/>
            <a:chExt cx="2336800" cy="2438400"/>
          </a:xfrm>
        </p:grpSpPr>
        <p:sp>
          <p:nvSpPr>
            <p:cNvPr id="31746" name="Rectangle 2"/>
            <p:cNvSpPr>
              <a:spLocks noChangeArrowheads="1"/>
            </p:cNvSpPr>
            <p:nvPr/>
          </p:nvSpPr>
          <p:spPr bwMode="auto">
            <a:xfrm>
              <a:off x="5588000" y="2895600"/>
              <a:ext cx="2235200" cy="8382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31753" name="AutoShape 60"/>
            <p:cNvSpPr>
              <a:spLocks noChangeAspect="1" noChangeArrowheads="1" noTextEdit="1"/>
            </p:cNvSpPr>
            <p:nvPr/>
          </p:nvSpPr>
          <p:spPr bwMode="auto">
            <a:xfrm>
              <a:off x="5791200" y="3168651"/>
              <a:ext cx="1727200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54" name="Freeform 61"/>
            <p:cNvSpPr>
              <a:spLocks noEditPoints="1"/>
            </p:cNvSpPr>
            <p:nvPr/>
          </p:nvSpPr>
          <p:spPr bwMode="auto">
            <a:xfrm>
              <a:off x="6618818" y="3124201"/>
              <a:ext cx="173567" cy="125413"/>
            </a:xfrm>
            <a:custGeom>
              <a:avLst/>
              <a:gdLst>
                <a:gd name="T0" fmla="*/ 0 w 82"/>
                <a:gd name="T1" fmla="*/ 2147483647 h 79"/>
                <a:gd name="T2" fmla="*/ 0 w 82"/>
                <a:gd name="T3" fmla="*/ 2147483647 h 79"/>
                <a:gd name="T4" fmla="*/ 2147483647 w 82"/>
                <a:gd name="T5" fmla="*/ 2147483647 h 79"/>
                <a:gd name="T6" fmla="*/ 2147483647 w 82"/>
                <a:gd name="T7" fmla="*/ 2147483647 h 79"/>
                <a:gd name="T8" fmla="*/ 2147483647 w 82"/>
                <a:gd name="T9" fmla="*/ 2147483647 h 79"/>
                <a:gd name="T10" fmla="*/ 2147483647 w 82"/>
                <a:gd name="T11" fmla="*/ 0 h 79"/>
                <a:gd name="T12" fmla="*/ 2147483647 w 82"/>
                <a:gd name="T13" fmla="*/ 0 h 79"/>
                <a:gd name="T14" fmla="*/ 2147483647 w 82"/>
                <a:gd name="T15" fmla="*/ 0 h 79"/>
                <a:gd name="T16" fmla="*/ 2147483647 w 82"/>
                <a:gd name="T17" fmla="*/ 2147483647 h 79"/>
                <a:gd name="T18" fmla="*/ 2147483647 w 82"/>
                <a:gd name="T19" fmla="*/ 2147483647 h 79"/>
                <a:gd name="T20" fmla="*/ 2147483647 w 82"/>
                <a:gd name="T21" fmla="*/ 2147483647 h 79"/>
                <a:gd name="T22" fmla="*/ 2147483647 w 82"/>
                <a:gd name="T23" fmla="*/ 2147483647 h 79"/>
                <a:gd name="T24" fmla="*/ 2147483647 w 82"/>
                <a:gd name="T25" fmla="*/ 2147483647 h 79"/>
                <a:gd name="T26" fmla="*/ 2147483647 w 82"/>
                <a:gd name="T27" fmla="*/ 2147483647 h 79"/>
                <a:gd name="T28" fmla="*/ 2147483647 w 82"/>
                <a:gd name="T29" fmla="*/ 2147483647 h 79"/>
                <a:gd name="T30" fmla="*/ 2147483647 w 82"/>
                <a:gd name="T31" fmla="*/ 2147483647 h 79"/>
                <a:gd name="T32" fmla="*/ 2147483647 w 82"/>
                <a:gd name="T33" fmla="*/ 2147483647 h 79"/>
                <a:gd name="T34" fmla="*/ 2147483647 w 82"/>
                <a:gd name="T35" fmla="*/ 2147483647 h 79"/>
                <a:gd name="T36" fmla="*/ 2147483647 w 82"/>
                <a:gd name="T37" fmla="*/ 2147483647 h 79"/>
                <a:gd name="T38" fmla="*/ 2147483647 w 82"/>
                <a:gd name="T39" fmla="*/ 2147483647 h 79"/>
                <a:gd name="T40" fmla="*/ 2147483647 w 82"/>
                <a:gd name="T41" fmla="*/ 2147483647 h 79"/>
                <a:gd name="T42" fmla="*/ 2147483647 w 82"/>
                <a:gd name="T43" fmla="*/ 2147483647 h 79"/>
                <a:gd name="T44" fmla="*/ 2147483647 w 82"/>
                <a:gd name="T45" fmla="*/ 2147483647 h 79"/>
                <a:gd name="T46" fmla="*/ 0 w 82"/>
                <a:gd name="T47" fmla="*/ 2147483647 h 79"/>
                <a:gd name="T48" fmla="*/ 0 w 82"/>
                <a:gd name="T49" fmla="*/ 2147483647 h 79"/>
                <a:gd name="T50" fmla="*/ 2147483647 w 82"/>
                <a:gd name="T51" fmla="*/ 2147483647 h 79"/>
                <a:gd name="T52" fmla="*/ 2147483647 w 82"/>
                <a:gd name="T53" fmla="*/ 2147483647 h 79"/>
                <a:gd name="T54" fmla="*/ 2147483647 w 82"/>
                <a:gd name="T55" fmla="*/ 2147483647 h 79"/>
                <a:gd name="T56" fmla="*/ 2147483647 w 82"/>
                <a:gd name="T57" fmla="*/ 2147483647 h 79"/>
                <a:gd name="T58" fmla="*/ 2147483647 w 82"/>
                <a:gd name="T59" fmla="*/ 2147483647 h 79"/>
                <a:gd name="T60" fmla="*/ 2147483647 w 82"/>
                <a:gd name="T61" fmla="*/ 2147483647 h 79"/>
                <a:gd name="T62" fmla="*/ 2147483647 w 82"/>
                <a:gd name="T63" fmla="*/ 2147483647 h 79"/>
                <a:gd name="T64" fmla="*/ 2147483647 w 82"/>
                <a:gd name="T65" fmla="*/ 2147483647 h 79"/>
                <a:gd name="T66" fmla="*/ 2147483647 w 82"/>
                <a:gd name="T67" fmla="*/ 2147483647 h 79"/>
                <a:gd name="T68" fmla="*/ 2147483647 w 82"/>
                <a:gd name="T69" fmla="*/ 2147483647 h 79"/>
                <a:gd name="T70" fmla="*/ 2147483647 w 82"/>
                <a:gd name="T71" fmla="*/ 2147483647 h 79"/>
                <a:gd name="T72" fmla="*/ 2147483647 w 82"/>
                <a:gd name="T73" fmla="*/ 2147483647 h 79"/>
                <a:gd name="T74" fmla="*/ 2147483647 w 82"/>
                <a:gd name="T75" fmla="*/ 2147483647 h 79"/>
                <a:gd name="T76" fmla="*/ 2147483647 w 82"/>
                <a:gd name="T77" fmla="*/ 2147483647 h 79"/>
                <a:gd name="T78" fmla="*/ 2147483647 w 82"/>
                <a:gd name="T79" fmla="*/ 2147483647 h 79"/>
                <a:gd name="T80" fmla="*/ 2147483647 w 82"/>
                <a:gd name="T81" fmla="*/ 2147483647 h 79"/>
                <a:gd name="T82" fmla="*/ 2147483647 w 82"/>
                <a:gd name="T83" fmla="*/ 2147483647 h 79"/>
                <a:gd name="T84" fmla="*/ 2147483647 w 82"/>
                <a:gd name="T85" fmla="*/ 2147483647 h 79"/>
                <a:gd name="T86" fmla="*/ 2147483647 w 82"/>
                <a:gd name="T87" fmla="*/ 2147483647 h 79"/>
                <a:gd name="T88" fmla="*/ 2147483647 w 82"/>
                <a:gd name="T89" fmla="*/ 2147483647 h 79"/>
                <a:gd name="T90" fmla="*/ 2147483647 w 82"/>
                <a:gd name="T91" fmla="*/ 2147483647 h 79"/>
                <a:gd name="T92" fmla="*/ 2147483647 w 82"/>
                <a:gd name="T93" fmla="*/ 2147483647 h 79"/>
                <a:gd name="T94" fmla="*/ 2147483647 w 82"/>
                <a:gd name="T95" fmla="*/ 2147483647 h 79"/>
                <a:gd name="T96" fmla="*/ 2147483647 w 82"/>
                <a:gd name="T97" fmla="*/ 2147483647 h 7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82"/>
                <a:gd name="T148" fmla="*/ 0 h 79"/>
                <a:gd name="T149" fmla="*/ 82 w 82"/>
                <a:gd name="T150" fmla="*/ 79 h 79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82" h="79">
                  <a:moveTo>
                    <a:pt x="0" y="41"/>
                  </a:moveTo>
                  <a:lnTo>
                    <a:pt x="0" y="27"/>
                  </a:lnTo>
                  <a:lnTo>
                    <a:pt x="6" y="19"/>
                  </a:lnTo>
                  <a:lnTo>
                    <a:pt x="12" y="11"/>
                  </a:lnTo>
                  <a:lnTo>
                    <a:pt x="18" y="3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51" y="0"/>
                  </a:lnTo>
                  <a:lnTo>
                    <a:pt x="64" y="5"/>
                  </a:lnTo>
                  <a:lnTo>
                    <a:pt x="70" y="11"/>
                  </a:lnTo>
                  <a:lnTo>
                    <a:pt x="76" y="19"/>
                  </a:lnTo>
                  <a:lnTo>
                    <a:pt x="82" y="27"/>
                  </a:lnTo>
                  <a:lnTo>
                    <a:pt x="82" y="38"/>
                  </a:lnTo>
                  <a:lnTo>
                    <a:pt x="82" y="52"/>
                  </a:lnTo>
                  <a:lnTo>
                    <a:pt x="76" y="60"/>
                  </a:lnTo>
                  <a:lnTo>
                    <a:pt x="70" y="68"/>
                  </a:lnTo>
                  <a:lnTo>
                    <a:pt x="61" y="74"/>
                  </a:lnTo>
                  <a:lnTo>
                    <a:pt x="51" y="79"/>
                  </a:lnTo>
                  <a:lnTo>
                    <a:pt x="39" y="79"/>
                  </a:lnTo>
                  <a:lnTo>
                    <a:pt x="30" y="79"/>
                  </a:lnTo>
                  <a:lnTo>
                    <a:pt x="18" y="74"/>
                  </a:lnTo>
                  <a:lnTo>
                    <a:pt x="12" y="68"/>
                  </a:lnTo>
                  <a:lnTo>
                    <a:pt x="6" y="60"/>
                  </a:lnTo>
                  <a:lnTo>
                    <a:pt x="0" y="49"/>
                  </a:lnTo>
                  <a:lnTo>
                    <a:pt x="0" y="41"/>
                  </a:lnTo>
                  <a:close/>
                  <a:moveTo>
                    <a:pt x="12" y="41"/>
                  </a:moveTo>
                  <a:lnTo>
                    <a:pt x="12" y="49"/>
                  </a:lnTo>
                  <a:lnTo>
                    <a:pt x="15" y="57"/>
                  </a:lnTo>
                  <a:lnTo>
                    <a:pt x="18" y="63"/>
                  </a:lnTo>
                  <a:lnTo>
                    <a:pt x="24" y="68"/>
                  </a:lnTo>
                  <a:lnTo>
                    <a:pt x="33" y="71"/>
                  </a:lnTo>
                  <a:lnTo>
                    <a:pt x="39" y="71"/>
                  </a:lnTo>
                  <a:lnTo>
                    <a:pt x="48" y="71"/>
                  </a:lnTo>
                  <a:lnTo>
                    <a:pt x="54" y="68"/>
                  </a:lnTo>
                  <a:lnTo>
                    <a:pt x="61" y="63"/>
                  </a:lnTo>
                  <a:lnTo>
                    <a:pt x="67" y="57"/>
                  </a:lnTo>
                  <a:lnTo>
                    <a:pt x="70" y="49"/>
                  </a:lnTo>
                  <a:lnTo>
                    <a:pt x="70" y="38"/>
                  </a:lnTo>
                  <a:lnTo>
                    <a:pt x="70" y="30"/>
                  </a:lnTo>
                  <a:lnTo>
                    <a:pt x="67" y="22"/>
                  </a:lnTo>
                  <a:lnTo>
                    <a:pt x="64" y="16"/>
                  </a:lnTo>
                  <a:lnTo>
                    <a:pt x="57" y="11"/>
                  </a:lnTo>
                  <a:lnTo>
                    <a:pt x="48" y="8"/>
                  </a:lnTo>
                  <a:lnTo>
                    <a:pt x="39" y="8"/>
                  </a:lnTo>
                  <a:lnTo>
                    <a:pt x="30" y="11"/>
                  </a:lnTo>
                  <a:lnTo>
                    <a:pt x="21" y="16"/>
                  </a:lnTo>
                  <a:lnTo>
                    <a:pt x="15" y="22"/>
                  </a:lnTo>
                  <a:lnTo>
                    <a:pt x="12" y="30"/>
                  </a:lnTo>
                  <a:lnTo>
                    <a:pt x="12" y="41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55" name="Freeform 62"/>
            <p:cNvSpPr>
              <a:spLocks/>
            </p:cNvSpPr>
            <p:nvPr/>
          </p:nvSpPr>
          <p:spPr bwMode="auto">
            <a:xfrm>
              <a:off x="6807200" y="3205164"/>
              <a:ext cx="696384" cy="300037"/>
            </a:xfrm>
            <a:custGeom>
              <a:avLst/>
              <a:gdLst>
                <a:gd name="T0" fmla="*/ 0 w 329"/>
                <a:gd name="T1" fmla="*/ 2147483647 h 189"/>
                <a:gd name="T2" fmla="*/ 0 w 329"/>
                <a:gd name="T3" fmla="*/ 2147483647 h 189"/>
                <a:gd name="T4" fmla="*/ 0 w 329"/>
                <a:gd name="T5" fmla="*/ 0 h 189"/>
                <a:gd name="T6" fmla="*/ 2147483647 w 329"/>
                <a:gd name="T7" fmla="*/ 2147483647 h 189"/>
                <a:gd name="T8" fmla="*/ 2147483647 w 329"/>
                <a:gd name="T9" fmla="*/ 2147483647 h 189"/>
                <a:gd name="T10" fmla="*/ 0 w 329"/>
                <a:gd name="T11" fmla="*/ 2147483647 h 18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29"/>
                <a:gd name="T19" fmla="*/ 0 h 189"/>
                <a:gd name="T20" fmla="*/ 329 w 329"/>
                <a:gd name="T21" fmla="*/ 189 h 18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29" h="189">
                  <a:moveTo>
                    <a:pt x="0" y="14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329" y="181"/>
                  </a:lnTo>
                  <a:lnTo>
                    <a:pt x="323" y="189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56" name="Freeform 63"/>
            <p:cNvSpPr>
              <a:spLocks/>
            </p:cNvSpPr>
            <p:nvPr/>
          </p:nvSpPr>
          <p:spPr bwMode="auto">
            <a:xfrm>
              <a:off x="5979584" y="3200400"/>
              <a:ext cx="592667" cy="287338"/>
            </a:xfrm>
            <a:custGeom>
              <a:avLst/>
              <a:gdLst>
                <a:gd name="T0" fmla="*/ 2147483647 w 280"/>
                <a:gd name="T1" fmla="*/ 0 h 181"/>
                <a:gd name="T2" fmla="*/ 2147483647 w 280"/>
                <a:gd name="T3" fmla="*/ 2147483647 h 181"/>
                <a:gd name="T4" fmla="*/ 2147483647 w 280"/>
                <a:gd name="T5" fmla="*/ 2147483647 h 181"/>
                <a:gd name="T6" fmla="*/ 2147483647 w 280"/>
                <a:gd name="T7" fmla="*/ 2147483647 h 181"/>
                <a:gd name="T8" fmla="*/ 0 w 280"/>
                <a:gd name="T9" fmla="*/ 2147483647 h 181"/>
                <a:gd name="T10" fmla="*/ 2147483647 w 280"/>
                <a:gd name="T11" fmla="*/ 0 h 1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80"/>
                <a:gd name="T19" fmla="*/ 0 h 181"/>
                <a:gd name="T20" fmla="*/ 280 w 280"/>
                <a:gd name="T21" fmla="*/ 181 h 1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80" h="181">
                  <a:moveTo>
                    <a:pt x="280" y="0"/>
                  </a:moveTo>
                  <a:lnTo>
                    <a:pt x="280" y="9"/>
                  </a:lnTo>
                  <a:lnTo>
                    <a:pt x="280" y="14"/>
                  </a:lnTo>
                  <a:lnTo>
                    <a:pt x="6" y="181"/>
                  </a:lnTo>
                  <a:lnTo>
                    <a:pt x="0" y="170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57" name="Rectangle 64"/>
            <p:cNvSpPr>
              <a:spLocks noChangeArrowheads="1"/>
            </p:cNvSpPr>
            <p:nvPr/>
          </p:nvSpPr>
          <p:spPr bwMode="auto">
            <a:xfrm>
              <a:off x="5588000" y="3810000"/>
              <a:ext cx="2235200" cy="15240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31758" name="Freeform 65"/>
            <p:cNvSpPr>
              <a:spLocks/>
            </p:cNvSpPr>
            <p:nvPr/>
          </p:nvSpPr>
          <p:spPr bwMode="auto">
            <a:xfrm>
              <a:off x="7198784" y="4662488"/>
              <a:ext cx="107949" cy="107950"/>
            </a:xfrm>
            <a:custGeom>
              <a:avLst/>
              <a:gdLst>
                <a:gd name="T0" fmla="*/ 0 w 51"/>
                <a:gd name="T1" fmla="*/ 2147483647 h 68"/>
                <a:gd name="T2" fmla="*/ 0 w 51"/>
                <a:gd name="T3" fmla="*/ 0 h 68"/>
                <a:gd name="T4" fmla="*/ 2147483647 w 51"/>
                <a:gd name="T5" fmla="*/ 0 h 68"/>
                <a:gd name="T6" fmla="*/ 2147483647 w 51"/>
                <a:gd name="T7" fmla="*/ 2147483647 h 68"/>
                <a:gd name="T8" fmla="*/ 2147483647 w 51"/>
                <a:gd name="T9" fmla="*/ 0 h 68"/>
                <a:gd name="T10" fmla="*/ 2147483647 w 51"/>
                <a:gd name="T11" fmla="*/ 0 h 68"/>
                <a:gd name="T12" fmla="*/ 2147483647 w 51"/>
                <a:gd name="T13" fmla="*/ 2147483647 h 68"/>
                <a:gd name="T14" fmla="*/ 2147483647 w 51"/>
                <a:gd name="T15" fmla="*/ 2147483647 h 68"/>
                <a:gd name="T16" fmla="*/ 2147483647 w 51"/>
                <a:gd name="T17" fmla="*/ 2147483647 h 68"/>
                <a:gd name="T18" fmla="*/ 2147483647 w 51"/>
                <a:gd name="T19" fmla="*/ 2147483647 h 68"/>
                <a:gd name="T20" fmla="*/ 0 w 51"/>
                <a:gd name="T21" fmla="*/ 2147483647 h 6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1"/>
                <a:gd name="T34" fmla="*/ 0 h 68"/>
                <a:gd name="T35" fmla="*/ 51 w 51"/>
                <a:gd name="T36" fmla="*/ 68 h 6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1" h="68">
                  <a:moveTo>
                    <a:pt x="0" y="68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41" y="52"/>
                  </a:lnTo>
                  <a:lnTo>
                    <a:pt x="41" y="0"/>
                  </a:lnTo>
                  <a:lnTo>
                    <a:pt x="51" y="0"/>
                  </a:lnTo>
                  <a:lnTo>
                    <a:pt x="51" y="68"/>
                  </a:lnTo>
                  <a:lnTo>
                    <a:pt x="41" y="68"/>
                  </a:lnTo>
                  <a:lnTo>
                    <a:pt x="7" y="17"/>
                  </a:lnTo>
                  <a:lnTo>
                    <a:pt x="7" y="68"/>
                  </a:lnTo>
                  <a:lnTo>
                    <a:pt x="0" y="68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59" name="Freeform 66"/>
            <p:cNvSpPr>
              <a:spLocks noEditPoints="1"/>
            </p:cNvSpPr>
            <p:nvPr/>
          </p:nvSpPr>
          <p:spPr bwMode="auto">
            <a:xfrm>
              <a:off x="7183968" y="3887788"/>
              <a:ext cx="131233" cy="107950"/>
            </a:xfrm>
            <a:custGeom>
              <a:avLst/>
              <a:gdLst>
                <a:gd name="T0" fmla="*/ 0 w 62"/>
                <a:gd name="T1" fmla="*/ 2147483647 h 68"/>
                <a:gd name="T2" fmla="*/ 2147483647 w 62"/>
                <a:gd name="T3" fmla="*/ 2147483647 h 68"/>
                <a:gd name="T4" fmla="*/ 2147483647 w 62"/>
                <a:gd name="T5" fmla="*/ 2147483647 h 68"/>
                <a:gd name="T6" fmla="*/ 2147483647 w 62"/>
                <a:gd name="T7" fmla="*/ 2147483647 h 68"/>
                <a:gd name="T8" fmla="*/ 2147483647 w 62"/>
                <a:gd name="T9" fmla="*/ 2147483647 h 68"/>
                <a:gd name="T10" fmla="*/ 2147483647 w 62"/>
                <a:gd name="T11" fmla="*/ 0 h 68"/>
                <a:gd name="T12" fmla="*/ 2147483647 w 62"/>
                <a:gd name="T13" fmla="*/ 0 h 68"/>
                <a:gd name="T14" fmla="*/ 2147483647 w 62"/>
                <a:gd name="T15" fmla="*/ 0 h 68"/>
                <a:gd name="T16" fmla="*/ 2147483647 w 62"/>
                <a:gd name="T17" fmla="*/ 2147483647 h 68"/>
                <a:gd name="T18" fmla="*/ 2147483647 w 62"/>
                <a:gd name="T19" fmla="*/ 2147483647 h 68"/>
                <a:gd name="T20" fmla="*/ 2147483647 w 62"/>
                <a:gd name="T21" fmla="*/ 2147483647 h 68"/>
                <a:gd name="T22" fmla="*/ 2147483647 w 62"/>
                <a:gd name="T23" fmla="*/ 2147483647 h 68"/>
                <a:gd name="T24" fmla="*/ 2147483647 w 62"/>
                <a:gd name="T25" fmla="*/ 2147483647 h 68"/>
                <a:gd name="T26" fmla="*/ 2147483647 w 62"/>
                <a:gd name="T27" fmla="*/ 2147483647 h 68"/>
                <a:gd name="T28" fmla="*/ 2147483647 w 62"/>
                <a:gd name="T29" fmla="*/ 2147483647 h 68"/>
                <a:gd name="T30" fmla="*/ 2147483647 w 62"/>
                <a:gd name="T31" fmla="*/ 2147483647 h 68"/>
                <a:gd name="T32" fmla="*/ 2147483647 w 62"/>
                <a:gd name="T33" fmla="*/ 2147483647 h 68"/>
                <a:gd name="T34" fmla="*/ 2147483647 w 62"/>
                <a:gd name="T35" fmla="*/ 2147483647 h 68"/>
                <a:gd name="T36" fmla="*/ 2147483647 w 62"/>
                <a:gd name="T37" fmla="*/ 2147483647 h 68"/>
                <a:gd name="T38" fmla="*/ 2147483647 w 62"/>
                <a:gd name="T39" fmla="*/ 2147483647 h 68"/>
                <a:gd name="T40" fmla="*/ 2147483647 w 62"/>
                <a:gd name="T41" fmla="*/ 2147483647 h 68"/>
                <a:gd name="T42" fmla="*/ 2147483647 w 62"/>
                <a:gd name="T43" fmla="*/ 2147483647 h 68"/>
                <a:gd name="T44" fmla="*/ 2147483647 w 62"/>
                <a:gd name="T45" fmla="*/ 2147483647 h 68"/>
                <a:gd name="T46" fmla="*/ 2147483647 w 62"/>
                <a:gd name="T47" fmla="*/ 2147483647 h 68"/>
                <a:gd name="T48" fmla="*/ 0 w 62"/>
                <a:gd name="T49" fmla="*/ 2147483647 h 68"/>
                <a:gd name="T50" fmla="*/ 2147483647 w 62"/>
                <a:gd name="T51" fmla="*/ 2147483647 h 68"/>
                <a:gd name="T52" fmla="*/ 2147483647 w 62"/>
                <a:gd name="T53" fmla="*/ 2147483647 h 68"/>
                <a:gd name="T54" fmla="*/ 2147483647 w 62"/>
                <a:gd name="T55" fmla="*/ 2147483647 h 68"/>
                <a:gd name="T56" fmla="*/ 2147483647 w 62"/>
                <a:gd name="T57" fmla="*/ 2147483647 h 68"/>
                <a:gd name="T58" fmla="*/ 2147483647 w 62"/>
                <a:gd name="T59" fmla="*/ 2147483647 h 68"/>
                <a:gd name="T60" fmla="*/ 2147483647 w 62"/>
                <a:gd name="T61" fmla="*/ 2147483647 h 68"/>
                <a:gd name="T62" fmla="*/ 2147483647 w 62"/>
                <a:gd name="T63" fmla="*/ 2147483647 h 68"/>
                <a:gd name="T64" fmla="*/ 2147483647 w 62"/>
                <a:gd name="T65" fmla="*/ 2147483647 h 68"/>
                <a:gd name="T66" fmla="*/ 2147483647 w 62"/>
                <a:gd name="T67" fmla="*/ 2147483647 h 68"/>
                <a:gd name="T68" fmla="*/ 2147483647 w 62"/>
                <a:gd name="T69" fmla="*/ 2147483647 h 68"/>
                <a:gd name="T70" fmla="*/ 2147483647 w 62"/>
                <a:gd name="T71" fmla="*/ 2147483647 h 68"/>
                <a:gd name="T72" fmla="*/ 2147483647 w 62"/>
                <a:gd name="T73" fmla="*/ 2147483647 h 68"/>
                <a:gd name="T74" fmla="*/ 2147483647 w 62"/>
                <a:gd name="T75" fmla="*/ 2147483647 h 68"/>
                <a:gd name="T76" fmla="*/ 2147483647 w 62"/>
                <a:gd name="T77" fmla="*/ 2147483647 h 68"/>
                <a:gd name="T78" fmla="*/ 2147483647 w 62"/>
                <a:gd name="T79" fmla="*/ 2147483647 h 68"/>
                <a:gd name="T80" fmla="*/ 2147483647 w 62"/>
                <a:gd name="T81" fmla="*/ 2147483647 h 68"/>
                <a:gd name="T82" fmla="*/ 2147483647 w 62"/>
                <a:gd name="T83" fmla="*/ 2147483647 h 68"/>
                <a:gd name="T84" fmla="*/ 2147483647 w 62"/>
                <a:gd name="T85" fmla="*/ 2147483647 h 68"/>
                <a:gd name="T86" fmla="*/ 2147483647 w 62"/>
                <a:gd name="T87" fmla="*/ 2147483647 h 68"/>
                <a:gd name="T88" fmla="*/ 2147483647 w 62"/>
                <a:gd name="T89" fmla="*/ 2147483647 h 68"/>
                <a:gd name="T90" fmla="*/ 2147483647 w 62"/>
                <a:gd name="T91" fmla="*/ 2147483647 h 68"/>
                <a:gd name="T92" fmla="*/ 2147483647 w 62"/>
                <a:gd name="T93" fmla="*/ 2147483647 h 68"/>
                <a:gd name="T94" fmla="*/ 2147483647 w 62"/>
                <a:gd name="T95" fmla="*/ 2147483647 h 68"/>
                <a:gd name="T96" fmla="*/ 2147483647 w 62"/>
                <a:gd name="T97" fmla="*/ 2147483647 h 6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2"/>
                <a:gd name="T148" fmla="*/ 0 h 68"/>
                <a:gd name="T149" fmla="*/ 62 w 62"/>
                <a:gd name="T150" fmla="*/ 68 h 6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2" h="68">
                  <a:moveTo>
                    <a:pt x="0" y="36"/>
                  </a:moveTo>
                  <a:lnTo>
                    <a:pt x="2" y="26"/>
                  </a:lnTo>
                  <a:lnTo>
                    <a:pt x="5" y="17"/>
                  </a:lnTo>
                  <a:lnTo>
                    <a:pt x="9" y="10"/>
                  </a:lnTo>
                  <a:lnTo>
                    <a:pt x="16" y="5"/>
                  </a:lnTo>
                  <a:lnTo>
                    <a:pt x="23" y="0"/>
                  </a:lnTo>
                  <a:lnTo>
                    <a:pt x="32" y="0"/>
                  </a:lnTo>
                  <a:lnTo>
                    <a:pt x="41" y="0"/>
                  </a:lnTo>
                  <a:lnTo>
                    <a:pt x="48" y="5"/>
                  </a:lnTo>
                  <a:lnTo>
                    <a:pt x="55" y="10"/>
                  </a:lnTo>
                  <a:lnTo>
                    <a:pt x="60" y="17"/>
                  </a:lnTo>
                  <a:lnTo>
                    <a:pt x="62" y="26"/>
                  </a:lnTo>
                  <a:lnTo>
                    <a:pt x="62" y="36"/>
                  </a:lnTo>
                  <a:lnTo>
                    <a:pt x="62" y="45"/>
                  </a:lnTo>
                  <a:lnTo>
                    <a:pt x="60" y="52"/>
                  </a:lnTo>
                  <a:lnTo>
                    <a:pt x="55" y="59"/>
                  </a:lnTo>
                  <a:lnTo>
                    <a:pt x="48" y="66"/>
                  </a:lnTo>
                  <a:lnTo>
                    <a:pt x="39" y="68"/>
                  </a:lnTo>
                  <a:lnTo>
                    <a:pt x="32" y="68"/>
                  </a:lnTo>
                  <a:lnTo>
                    <a:pt x="23" y="68"/>
                  </a:lnTo>
                  <a:lnTo>
                    <a:pt x="16" y="64"/>
                  </a:lnTo>
                  <a:lnTo>
                    <a:pt x="9" y="59"/>
                  </a:lnTo>
                  <a:lnTo>
                    <a:pt x="5" y="52"/>
                  </a:lnTo>
                  <a:lnTo>
                    <a:pt x="2" y="45"/>
                  </a:lnTo>
                  <a:lnTo>
                    <a:pt x="0" y="36"/>
                  </a:lnTo>
                  <a:close/>
                  <a:moveTo>
                    <a:pt x="9" y="36"/>
                  </a:moveTo>
                  <a:lnTo>
                    <a:pt x="9" y="43"/>
                  </a:lnTo>
                  <a:lnTo>
                    <a:pt x="12" y="50"/>
                  </a:lnTo>
                  <a:lnTo>
                    <a:pt x="16" y="54"/>
                  </a:lnTo>
                  <a:lnTo>
                    <a:pt x="21" y="59"/>
                  </a:lnTo>
                  <a:lnTo>
                    <a:pt x="25" y="61"/>
                  </a:lnTo>
                  <a:lnTo>
                    <a:pt x="32" y="61"/>
                  </a:lnTo>
                  <a:lnTo>
                    <a:pt x="37" y="61"/>
                  </a:lnTo>
                  <a:lnTo>
                    <a:pt x="44" y="59"/>
                  </a:lnTo>
                  <a:lnTo>
                    <a:pt x="48" y="54"/>
                  </a:lnTo>
                  <a:lnTo>
                    <a:pt x="51" y="50"/>
                  </a:lnTo>
                  <a:lnTo>
                    <a:pt x="53" y="43"/>
                  </a:lnTo>
                  <a:lnTo>
                    <a:pt x="55" y="36"/>
                  </a:lnTo>
                  <a:lnTo>
                    <a:pt x="53" y="26"/>
                  </a:lnTo>
                  <a:lnTo>
                    <a:pt x="51" y="21"/>
                  </a:lnTo>
                  <a:lnTo>
                    <a:pt x="48" y="14"/>
                  </a:lnTo>
                  <a:lnTo>
                    <a:pt x="44" y="12"/>
                  </a:lnTo>
                  <a:lnTo>
                    <a:pt x="39" y="10"/>
                  </a:lnTo>
                  <a:lnTo>
                    <a:pt x="32" y="7"/>
                  </a:lnTo>
                  <a:lnTo>
                    <a:pt x="23" y="10"/>
                  </a:lnTo>
                  <a:lnTo>
                    <a:pt x="16" y="14"/>
                  </a:lnTo>
                  <a:lnTo>
                    <a:pt x="12" y="19"/>
                  </a:lnTo>
                  <a:lnTo>
                    <a:pt x="9" y="26"/>
                  </a:lnTo>
                  <a:lnTo>
                    <a:pt x="9" y="3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0" name="Freeform 67"/>
            <p:cNvSpPr>
              <a:spLocks/>
            </p:cNvSpPr>
            <p:nvPr/>
          </p:nvSpPr>
          <p:spPr bwMode="auto">
            <a:xfrm>
              <a:off x="6322485" y="4275138"/>
              <a:ext cx="105833" cy="107950"/>
            </a:xfrm>
            <a:custGeom>
              <a:avLst/>
              <a:gdLst>
                <a:gd name="T0" fmla="*/ 0 w 50"/>
                <a:gd name="T1" fmla="*/ 2147483647 h 68"/>
                <a:gd name="T2" fmla="*/ 0 w 50"/>
                <a:gd name="T3" fmla="*/ 0 h 68"/>
                <a:gd name="T4" fmla="*/ 2147483647 w 50"/>
                <a:gd name="T5" fmla="*/ 0 h 68"/>
                <a:gd name="T6" fmla="*/ 2147483647 w 50"/>
                <a:gd name="T7" fmla="*/ 2147483647 h 68"/>
                <a:gd name="T8" fmla="*/ 2147483647 w 50"/>
                <a:gd name="T9" fmla="*/ 0 h 68"/>
                <a:gd name="T10" fmla="*/ 2147483647 w 50"/>
                <a:gd name="T11" fmla="*/ 0 h 68"/>
                <a:gd name="T12" fmla="*/ 2147483647 w 50"/>
                <a:gd name="T13" fmla="*/ 2147483647 h 68"/>
                <a:gd name="T14" fmla="*/ 2147483647 w 50"/>
                <a:gd name="T15" fmla="*/ 2147483647 h 68"/>
                <a:gd name="T16" fmla="*/ 2147483647 w 50"/>
                <a:gd name="T17" fmla="*/ 2147483647 h 68"/>
                <a:gd name="T18" fmla="*/ 2147483647 w 50"/>
                <a:gd name="T19" fmla="*/ 2147483647 h 68"/>
                <a:gd name="T20" fmla="*/ 0 w 50"/>
                <a:gd name="T21" fmla="*/ 2147483647 h 6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0"/>
                <a:gd name="T34" fmla="*/ 0 h 68"/>
                <a:gd name="T35" fmla="*/ 50 w 50"/>
                <a:gd name="T36" fmla="*/ 68 h 6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0" h="68">
                  <a:moveTo>
                    <a:pt x="0" y="68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41" y="52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0" y="68"/>
                  </a:lnTo>
                  <a:lnTo>
                    <a:pt x="41" y="68"/>
                  </a:lnTo>
                  <a:lnTo>
                    <a:pt x="6" y="17"/>
                  </a:lnTo>
                  <a:lnTo>
                    <a:pt x="6" y="68"/>
                  </a:lnTo>
                  <a:lnTo>
                    <a:pt x="0" y="68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1" name="Freeform 68"/>
            <p:cNvSpPr>
              <a:spLocks/>
            </p:cNvSpPr>
            <p:nvPr/>
          </p:nvSpPr>
          <p:spPr bwMode="auto">
            <a:xfrm>
              <a:off x="6955368" y="4316414"/>
              <a:ext cx="243417" cy="320675"/>
            </a:xfrm>
            <a:custGeom>
              <a:avLst/>
              <a:gdLst>
                <a:gd name="T0" fmla="*/ 2147483647 w 115"/>
                <a:gd name="T1" fmla="*/ 2147483647 h 202"/>
                <a:gd name="T2" fmla="*/ 2147483647 w 115"/>
                <a:gd name="T3" fmla="*/ 2147483647 h 202"/>
                <a:gd name="T4" fmla="*/ 0 w 115"/>
                <a:gd name="T5" fmla="*/ 2147483647 h 202"/>
                <a:gd name="T6" fmla="*/ 2147483647 w 115"/>
                <a:gd name="T7" fmla="*/ 2147483647 h 202"/>
                <a:gd name="T8" fmla="*/ 2147483647 w 115"/>
                <a:gd name="T9" fmla="*/ 0 h 202"/>
                <a:gd name="T10" fmla="*/ 2147483647 w 115"/>
                <a:gd name="T11" fmla="*/ 2147483647 h 20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5"/>
                <a:gd name="T19" fmla="*/ 0 h 202"/>
                <a:gd name="T20" fmla="*/ 115 w 115"/>
                <a:gd name="T21" fmla="*/ 202 h 20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5" h="202">
                  <a:moveTo>
                    <a:pt x="115" y="197"/>
                  </a:moveTo>
                  <a:lnTo>
                    <a:pt x="108" y="202"/>
                  </a:lnTo>
                  <a:lnTo>
                    <a:pt x="0" y="9"/>
                  </a:lnTo>
                  <a:lnTo>
                    <a:pt x="2" y="5"/>
                  </a:lnTo>
                  <a:lnTo>
                    <a:pt x="4" y="0"/>
                  </a:lnTo>
                  <a:lnTo>
                    <a:pt x="115" y="197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2" name="Freeform 69"/>
            <p:cNvSpPr>
              <a:spLocks/>
            </p:cNvSpPr>
            <p:nvPr/>
          </p:nvSpPr>
          <p:spPr bwMode="auto">
            <a:xfrm>
              <a:off x="6970184" y="4025901"/>
              <a:ext cx="262467" cy="328613"/>
            </a:xfrm>
            <a:custGeom>
              <a:avLst/>
              <a:gdLst>
                <a:gd name="T0" fmla="*/ 2147483647 w 124"/>
                <a:gd name="T1" fmla="*/ 2147483647 h 207"/>
                <a:gd name="T2" fmla="*/ 0 w 124"/>
                <a:gd name="T3" fmla="*/ 2147483647 h 207"/>
                <a:gd name="T4" fmla="*/ 2147483647 w 124"/>
                <a:gd name="T5" fmla="*/ 0 h 207"/>
                <a:gd name="T6" fmla="*/ 2147483647 w 124"/>
                <a:gd name="T7" fmla="*/ 2147483647 h 207"/>
                <a:gd name="T8" fmla="*/ 2147483647 w 124"/>
                <a:gd name="T9" fmla="*/ 2147483647 h 2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4"/>
                <a:gd name="T16" fmla="*/ 0 h 207"/>
                <a:gd name="T17" fmla="*/ 124 w 124"/>
                <a:gd name="T18" fmla="*/ 207 h 20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4" h="207">
                  <a:moveTo>
                    <a:pt x="9" y="207"/>
                  </a:moveTo>
                  <a:lnTo>
                    <a:pt x="0" y="202"/>
                  </a:lnTo>
                  <a:lnTo>
                    <a:pt x="115" y="0"/>
                  </a:lnTo>
                  <a:lnTo>
                    <a:pt x="124" y="5"/>
                  </a:lnTo>
                  <a:lnTo>
                    <a:pt x="9" y="207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3" name="Freeform 70"/>
            <p:cNvSpPr>
              <a:spLocks/>
            </p:cNvSpPr>
            <p:nvPr/>
          </p:nvSpPr>
          <p:spPr bwMode="auto">
            <a:xfrm>
              <a:off x="6910918" y="3995739"/>
              <a:ext cx="258233" cy="331787"/>
            </a:xfrm>
            <a:custGeom>
              <a:avLst/>
              <a:gdLst>
                <a:gd name="T0" fmla="*/ 2147483647 w 122"/>
                <a:gd name="T1" fmla="*/ 2147483647 h 209"/>
                <a:gd name="T2" fmla="*/ 0 w 122"/>
                <a:gd name="T3" fmla="*/ 2147483647 h 209"/>
                <a:gd name="T4" fmla="*/ 2147483647 w 122"/>
                <a:gd name="T5" fmla="*/ 0 h 209"/>
                <a:gd name="T6" fmla="*/ 2147483647 w 122"/>
                <a:gd name="T7" fmla="*/ 2147483647 h 209"/>
                <a:gd name="T8" fmla="*/ 2147483647 w 122"/>
                <a:gd name="T9" fmla="*/ 2147483647 h 2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2"/>
                <a:gd name="T16" fmla="*/ 0 h 209"/>
                <a:gd name="T17" fmla="*/ 122 w 122"/>
                <a:gd name="T18" fmla="*/ 209 h 2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2" h="209">
                  <a:moveTo>
                    <a:pt x="7" y="209"/>
                  </a:moveTo>
                  <a:lnTo>
                    <a:pt x="0" y="204"/>
                  </a:lnTo>
                  <a:lnTo>
                    <a:pt x="115" y="0"/>
                  </a:lnTo>
                  <a:lnTo>
                    <a:pt x="122" y="5"/>
                  </a:lnTo>
                  <a:lnTo>
                    <a:pt x="7" y="209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4" name="Freeform 71"/>
            <p:cNvSpPr>
              <a:spLocks/>
            </p:cNvSpPr>
            <p:nvPr/>
          </p:nvSpPr>
          <p:spPr bwMode="auto">
            <a:xfrm>
              <a:off x="6468534" y="4316414"/>
              <a:ext cx="495300" cy="14287"/>
            </a:xfrm>
            <a:custGeom>
              <a:avLst/>
              <a:gdLst>
                <a:gd name="T0" fmla="*/ 2147483647 w 234"/>
                <a:gd name="T1" fmla="*/ 0 h 9"/>
                <a:gd name="T2" fmla="*/ 2147483647 w 234"/>
                <a:gd name="T3" fmla="*/ 2147483647 h 9"/>
                <a:gd name="T4" fmla="*/ 2147483647 w 234"/>
                <a:gd name="T5" fmla="*/ 2147483647 h 9"/>
                <a:gd name="T6" fmla="*/ 0 w 234"/>
                <a:gd name="T7" fmla="*/ 2147483647 h 9"/>
                <a:gd name="T8" fmla="*/ 0 w 234"/>
                <a:gd name="T9" fmla="*/ 0 h 9"/>
                <a:gd name="T10" fmla="*/ 2147483647 w 234"/>
                <a:gd name="T11" fmla="*/ 0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34"/>
                <a:gd name="T19" fmla="*/ 0 h 9"/>
                <a:gd name="T20" fmla="*/ 234 w 234"/>
                <a:gd name="T21" fmla="*/ 9 h 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34" h="9">
                  <a:moveTo>
                    <a:pt x="234" y="0"/>
                  </a:moveTo>
                  <a:lnTo>
                    <a:pt x="232" y="5"/>
                  </a:lnTo>
                  <a:lnTo>
                    <a:pt x="230" y="9"/>
                  </a:lnTo>
                  <a:lnTo>
                    <a:pt x="0" y="9"/>
                  </a:lnTo>
                  <a:lnTo>
                    <a:pt x="0" y="0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5" name="Freeform 72"/>
            <p:cNvSpPr>
              <a:spLocks/>
            </p:cNvSpPr>
            <p:nvPr/>
          </p:nvSpPr>
          <p:spPr bwMode="auto">
            <a:xfrm>
              <a:off x="6068485" y="4410076"/>
              <a:ext cx="247649" cy="301625"/>
            </a:xfrm>
            <a:custGeom>
              <a:avLst/>
              <a:gdLst>
                <a:gd name="T0" fmla="*/ 2147483647 w 117"/>
                <a:gd name="T1" fmla="*/ 0 h 190"/>
                <a:gd name="T2" fmla="*/ 2147483647 w 117"/>
                <a:gd name="T3" fmla="*/ 2147483647 h 190"/>
                <a:gd name="T4" fmla="*/ 2147483647 w 117"/>
                <a:gd name="T5" fmla="*/ 2147483647 h 190"/>
                <a:gd name="T6" fmla="*/ 2147483647 w 117"/>
                <a:gd name="T7" fmla="*/ 2147483647 h 190"/>
                <a:gd name="T8" fmla="*/ 0 w 117"/>
                <a:gd name="T9" fmla="*/ 2147483647 h 190"/>
                <a:gd name="T10" fmla="*/ 2147483647 w 117"/>
                <a:gd name="T11" fmla="*/ 0 h 1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7"/>
                <a:gd name="T19" fmla="*/ 0 h 190"/>
                <a:gd name="T20" fmla="*/ 117 w 117"/>
                <a:gd name="T21" fmla="*/ 190 h 1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7" h="190">
                  <a:moveTo>
                    <a:pt x="110" y="0"/>
                  </a:moveTo>
                  <a:lnTo>
                    <a:pt x="117" y="4"/>
                  </a:lnTo>
                  <a:lnTo>
                    <a:pt x="11" y="190"/>
                  </a:lnTo>
                  <a:lnTo>
                    <a:pt x="7" y="190"/>
                  </a:lnTo>
                  <a:lnTo>
                    <a:pt x="0" y="19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6" name="Freeform 73"/>
            <p:cNvSpPr>
              <a:spLocks/>
            </p:cNvSpPr>
            <p:nvPr/>
          </p:nvSpPr>
          <p:spPr bwMode="auto">
            <a:xfrm>
              <a:off x="6155267" y="4435475"/>
              <a:ext cx="220133" cy="279400"/>
            </a:xfrm>
            <a:custGeom>
              <a:avLst/>
              <a:gdLst>
                <a:gd name="T0" fmla="*/ 2147483647 w 104"/>
                <a:gd name="T1" fmla="*/ 0 h 176"/>
                <a:gd name="T2" fmla="*/ 2147483647 w 104"/>
                <a:gd name="T3" fmla="*/ 2147483647 h 176"/>
                <a:gd name="T4" fmla="*/ 2147483647 w 104"/>
                <a:gd name="T5" fmla="*/ 2147483647 h 176"/>
                <a:gd name="T6" fmla="*/ 0 w 104"/>
                <a:gd name="T7" fmla="*/ 2147483647 h 176"/>
                <a:gd name="T8" fmla="*/ 2147483647 w 104"/>
                <a:gd name="T9" fmla="*/ 0 h 1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4"/>
                <a:gd name="T16" fmla="*/ 0 h 176"/>
                <a:gd name="T17" fmla="*/ 104 w 104"/>
                <a:gd name="T18" fmla="*/ 176 h 1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4" h="176">
                  <a:moveTo>
                    <a:pt x="97" y="0"/>
                  </a:moveTo>
                  <a:lnTo>
                    <a:pt x="104" y="5"/>
                  </a:lnTo>
                  <a:lnTo>
                    <a:pt x="7" y="176"/>
                  </a:lnTo>
                  <a:lnTo>
                    <a:pt x="0" y="171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7" name="Freeform 74"/>
            <p:cNvSpPr>
              <a:spLocks/>
            </p:cNvSpPr>
            <p:nvPr/>
          </p:nvSpPr>
          <p:spPr bwMode="auto">
            <a:xfrm>
              <a:off x="6068484" y="4711700"/>
              <a:ext cx="311149" cy="393700"/>
            </a:xfrm>
            <a:custGeom>
              <a:avLst/>
              <a:gdLst>
                <a:gd name="T0" fmla="*/ 0 w 147"/>
                <a:gd name="T1" fmla="*/ 0 h 248"/>
                <a:gd name="T2" fmla="*/ 2147483647 w 147"/>
                <a:gd name="T3" fmla="*/ 0 h 248"/>
                <a:gd name="T4" fmla="*/ 2147483647 w 147"/>
                <a:gd name="T5" fmla="*/ 0 h 248"/>
                <a:gd name="T6" fmla="*/ 2147483647 w 147"/>
                <a:gd name="T7" fmla="*/ 2147483647 h 248"/>
                <a:gd name="T8" fmla="*/ 2147483647 w 147"/>
                <a:gd name="T9" fmla="*/ 2147483647 h 248"/>
                <a:gd name="T10" fmla="*/ 2147483647 w 147"/>
                <a:gd name="T11" fmla="*/ 2147483647 h 248"/>
                <a:gd name="T12" fmla="*/ 0 w 147"/>
                <a:gd name="T13" fmla="*/ 0 h 2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7"/>
                <a:gd name="T22" fmla="*/ 0 h 248"/>
                <a:gd name="T23" fmla="*/ 147 w 147"/>
                <a:gd name="T24" fmla="*/ 248 h 24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7" h="248">
                  <a:moveTo>
                    <a:pt x="0" y="0"/>
                  </a:moveTo>
                  <a:lnTo>
                    <a:pt x="7" y="0"/>
                  </a:lnTo>
                  <a:lnTo>
                    <a:pt x="11" y="0"/>
                  </a:lnTo>
                  <a:lnTo>
                    <a:pt x="147" y="239"/>
                  </a:lnTo>
                  <a:lnTo>
                    <a:pt x="145" y="244"/>
                  </a:lnTo>
                  <a:lnTo>
                    <a:pt x="143" y="2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8" name="Freeform 75"/>
            <p:cNvSpPr>
              <a:spLocks/>
            </p:cNvSpPr>
            <p:nvPr/>
          </p:nvSpPr>
          <p:spPr bwMode="auto">
            <a:xfrm>
              <a:off x="6371167" y="5091114"/>
              <a:ext cx="592667" cy="14287"/>
            </a:xfrm>
            <a:custGeom>
              <a:avLst/>
              <a:gdLst>
                <a:gd name="T0" fmla="*/ 0 w 280"/>
                <a:gd name="T1" fmla="*/ 2147483647 h 9"/>
                <a:gd name="T2" fmla="*/ 2147483647 w 280"/>
                <a:gd name="T3" fmla="*/ 2147483647 h 9"/>
                <a:gd name="T4" fmla="*/ 2147483647 w 280"/>
                <a:gd name="T5" fmla="*/ 0 h 9"/>
                <a:gd name="T6" fmla="*/ 2147483647 w 280"/>
                <a:gd name="T7" fmla="*/ 0 h 9"/>
                <a:gd name="T8" fmla="*/ 2147483647 w 280"/>
                <a:gd name="T9" fmla="*/ 2147483647 h 9"/>
                <a:gd name="T10" fmla="*/ 2147483647 w 280"/>
                <a:gd name="T11" fmla="*/ 2147483647 h 9"/>
                <a:gd name="T12" fmla="*/ 0 w 280"/>
                <a:gd name="T13" fmla="*/ 2147483647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80"/>
                <a:gd name="T22" fmla="*/ 0 h 9"/>
                <a:gd name="T23" fmla="*/ 280 w 280"/>
                <a:gd name="T24" fmla="*/ 9 h 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80" h="9">
                  <a:moveTo>
                    <a:pt x="0" y="9"/>
                  </a:moveTo>
                  <a:lnTo>
                    <a:pt x="2" y="5"/>
                  </a:lnTo>
                  <a:lnTo>
                    <a:pt x="4" y="0"/>
                  </a:lnTo>
                  <a:lnTo>
                    <a:pt x="276" y="0"/>
                  </a:lnTo>
                  <a:lnTo>
                    <a:pt x="278" y="5"/>
                  </a:lnTo>
                  <a:lnTo>
                    <a:pt x="28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9" name="Rectangle 76"/>
            <p:cNvSpPr>
              <a:spLocks noChangeArrowheads="1"/>
            </p:cNvSpPr>
            <p:nvPr/>
          </p:nvSpPr>
          <p:spPr bwMode="auto">
            <a:xfrm>
              <a:off x="6413500" y="5038725"/>
              <a:ext cx="501651" cy="14288"/>
            </a:xfrm>
            <a:prstGeom prst="rect">
              <a:avLst/>
            </a:prstGeom>
            <a:solidFill>
              <a:schemeClr val="hlink"/>
            </a:solidFill>
            <a:ln w="0">
              <a:solidFill>
                <a:schemeClr val="hlink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31770" name="Freeform 77"/>
            <p:cNvSpPr>
              <a:spLocks/>
            </p:cNvSpPr>
            <p:nvPr/>
          </p:nvSpPr>
          <p:spPr bwMode="auto">
            <a:xfrm>
              <a:off x="6955367" y="4792664"/>
              <a:ext cx="239184" cy="312737"/>
            </a:xfrm>
            <a:custGeom>
              <a:avLst/>
              <a:gdLst>
                <a:gd name="T0" fmla="*/ 2147483647 w 113"/>
                <a:gd name="T1" fmla="*/ 0 h 197"/>
                <a:gd name="T2" fmla="*/ 2147483647 w 113"/>
                <a:gd name="T3" fmla="*/ 2147483647 h 197"/>
                <a:gd name="T4" fmla="*/ 2147483647 w 113"/>
                <a:gd name="T5" fmla="*/ 2147483647 h 197"/>
                <a:gd name="T6" fmla="*/ 2147483647 w 113"/>
                <a:gd name="T7" fmla="*/ 2147483647 h 197"/>
                <a:gd name="T8" fmla="*/ 0 w 113"/>
                <a:gd name="T9" fmla="*/ 2147483647 h 197"/>
                <a:gd name="T10" fmla="*/ 2147483647 w 113"/>
                <a:gd name="T11" fmla="*/ 0 h 1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3"/>
                <a:gd name="T19" fmla="*/ 0 h 197"/>
                <a:gd name="T20" fmla="*/ 113 w 113"/>
                <a:gd name="T21" fmla="*/ 197 h 1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3" h="197">
                  <a:moveTo>
                    <a:pt x="106" y="0"/>
                  </a:moveTo>
                  <a:lnTo>
                    <a:pt x="113" y="5"/>
                  </a:lnTo>
                  <a:lnTo>
                    <a:pt x="4" y="197"/>
                  </a:lnTo>
                  <a:lnTo>
                    <a:pt x="2" y="193"/>
                  </a:lnTo>
                  <a:lnTo>
                    <a:pt x="0" y="188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96" name="Text Box 103"/>
            <p:cNvSpPr txBox="1">
              <a:spLocks noChangeArrowheads="1"/>
            </p:cNvSpPr>
            <p:nvPr/>
          </p:nvSpPr>
          <p:spPr bwMode="auto">
            <a:xfrm>
              <a:off x="6908800" y="2925764"/>
              <a:ext cx="1016000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 b="1">
                  <a:solidFill>
                    <a:srgbClr val="FF0000"/>
                  </a:solidFill>
                  <a:latin typeface="Calibri" pitchFamily="34" charset="0"/>
                  <a:ea typeface="SimSun" pitchFamily="2" charset="-122"/>
                </a:rPr>
                <a:t>        g</a:t>
              </a:r>
              <a:r>
                <a:rPr lang="en-US" altLang="zh-CN" sz="1600" b="1" baseline="-25000">
                  <a:solidFill>
                    <a:srgbClr val="FF0000"/>
                  </a:solidFill>
                  <a:latin typeface="Calibri" pitchFamily="34" charset="0"/>
                  <a:ea typeface="SimSun" pitchFamily="2" charset="-122"/>
                </a:rPr>
                <a:t>1</a:t>
              </a:r>
            </a:p>
          </p:txBody>
        </p:sp>
        <p:sp>
          <p:nvSpPr>
            <p:cNvPr id="31797" name="Text Box 104"/>
            <p:cNvSpPr txBox="1">
              <a:spLocks noChangeArrowheads="1"/>
            </p:cNvSpPr>
            <p:nvPr/>
          </p:nvSpPr>
          <p:spPr bwMode="auto">
            <a:xfrm>
              <a:off x="6908800" y="3810000"/>
              <a:ext cx="1016000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 b="1">
                  <a:solidFill>
                    <a:srgbClr val="FF0000"/>
                  </a:solidFill>
                  <a:latin typeface="Calibri" pitchFamily="34" charset="0"/>
                  <a:ea typeface="SimSun" pitchFamily="2" charset="-122"/>
                </a:rPr>
                <a:t>        g</a:t>
              </a:r>
              <a:r>
                <a:rPr lang="en-US" altLang="zh-CN" sz="1600" b="1" baseline="-25000">
                  <a:solidFill>
                    <a:srgbClr val="FF0000"/>
                  </a:solidFill>
                  <a:latin typeface="Calibri" pitchFamily="34" charset="0"/>
                  <a:ea typeface="SimSun" pitchFamily="2" charset="-122"/>
                </a:rPr>
                <a:t>2</a:t>
              </a:r>
            </a:p>
          </p:txBody>
        </p:sp>
      </p:grpSp>
      <p:sp>
        <p:nvSpPr>
          <p:cNvPr id="31798" name="Text Box 106"/>
          <p:cNvSpPr txBox="1">
            <a:spLocks noChangeArrowheads="1"/>
          </p:cNvSpPr>
          <p:nvPr/>
        </p:nvSpPr>
        <p:spPr bwMode="auto">
          <a:xfrm>
            <a:off x="3860800" y="4191000"/>
            <a:ext cx="1727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600" b="1">
                <a:latin typeface="Arial" pitchFamily="34" charset="0"/>
                <a:ea typeface="SimSun" pitchFamily="2" charset="-122"/>
              </a:rPr>
              <a:t>min_sup=2</a:t>
            </a:r>
          </a:p>
        </p:txBody>
      </p:sp>
      <p:grpSp>
        <p:nvGrpSpPr>
          <p:cNvPr id="31799" name="Group 2"/>
          <p:cNvGrpSpPr>
            <a:grpSpLocks/>
          </p:cNvGrpSpPr>
          <p:nvPr/>
        </p:nvGrpSpPr>
        <p:grpSpPr bwMode="auto">
          <a:xfrm>
            <a:off x="948267" y="1524000"/>
            <a:ext cx="3047706" cy="5105400"/>
            <a:chOff x="304800" y="1600200"/>
            <a:chExt cx="2743200" cy="5105400"/>
          </a:xfrm>
        </p:grpSpPr>
        <p:sp>
          <p:nvSpPr>
            <p:cNvPr id="31802" name="Rectangle 4"/>
            <p:cNvSpPr>
              <a:spLocks noChangeArrowheads="1"/>
            </p:cNvSpPr>
            <p:nvPr/>
          </p:nvSpPr>
          <p:spPr bwMode="auto">
            <a:xfrm>
              <a:off x="304800" y="1600200"/>
              <a:ext cx="2667000" cy="1752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31803" name="Rectangle 5"/>
            <p:cNvSpPr>
              <a:spLocks noChangeArrowheads="1"/>
            </p:cNvSpPr>
            <p:nvPr/>
          </p:nvSpPr>
          <p:spPr bwMode="auto">
            <a:xfrm>
              <a:off x="304800" y="3429000"/>
              <a:ext cx="2667000" cy="1295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31804" name="Rectangle 6"/>
            <p:cNvSpPr>
              <a:spLocks noChangeArrowheads="1"/>
            </p:cNvSpPr>
            <p:nvPr/>
          </p:nvSpPr>
          <p:spPr bwMode="auto">
            <a:xfrm>
              <a:off x="304800" y="4800600"/>
              <a:ext cx="2667000" cy="1905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31805" name="Text Box 7"/>
            <p:cNvSpPr txBox="1">
              <a:spLocks noChangeArrowheads="1"/>
            </p:cNvSpPr>
            <p:nvPr/>
          </p:nvSpPr>
          <p:spPr bwMode="auto">
            <a:xfrm>
              <a:off x="2219325" y="1600200"/>
              <a:ext cx="82867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400" b="1">
                  <a:solidFill>
                    <a:srgbClr val="FF0000"/>
                  </a:solidFill>
                  <a:latin typeface="Calibri" pitchFamily="34" charset="0"/>
                  <a:ea typeface="SimSun" pitchFamily="2" charset="-122"/>
                </a:rPr>
                <a:t>Inactive</a:t>
              </a:r>
            </a:p>
          </p:txBody>
        </p:sp>
        <p:sp>
          <p:nvSpPr>
            <p:cNvPr id="31806" name="Freeform 11"/>
            <p:cNvSpPr>
              <a:spLocks noEditPoints="1"/>
            </p:cNvSpPr>
            <p:nvPr/>
          </p:nvSpPr>
          <p:spPr bwMode="auto">
            <a:xfrm>
              <a:off x="2178050" y="2786063"/>
              <a:ext cx="85725" cy="101600"/>
            </a:xfrm>
            <a:custGeom>
              <a:avLst/>
              <a:gdLst>
                <a:gd name="T0" fmla="*/ 0 w 54"/>
                <a:gd name="T1" fmla="*/ 2147483647 h 64"/>
                <a:gd name="T2" fmla="*/ 2147483647 w 54"/>
                <a:gd name="T3" fmla="*/ 2147483647 h 64"/>
                <a:gd name="T4" fmla="*/ 2147483647 w 54"/>
                <a:gd name="T5" fmla="*/ 2147483647 h 64"/>
                <a:gd name="T6" fmla="*/ 2147483647 w 54"/>
                <a:gd name="T7" fmla="*/ 2147483647 h 64"/>
                <a:gd name="T8" fmla="*/ 2147483647 w 54"/>
                <a:gd name="T9" fmla="*/ 2147483647 h 64"/>
                <a:gd name="T10" fmla="*/ 2147483647 w 54"/>
                <a:gd name="T11" fmla="*/ 0 h 64"/>
                <a:gd name="T12" fmla="*/ 2147483647 w 54"/>
                <a:gd name="T13" fmla="*/ 0 h 64"/>
                <a:gd name="T14" fmla="*/ 2147483647 w 54"/>
                <a:gd name="T15" fmla="*/ 2147483647 h 64"/>
                <a:gd name="T16" fmla="*/ 2147483647 w 54"/>
                <a:gd name="T17" fmla="*/ 2147483647 h 64"/>
                <a:gd name="T18" fmla="*/ 2147483647 w 54"/>
                <a:gd name="T19" fmla="*/ 2147483647 h 64"/>
                <a:gd name="T20" fmla="*/ 2147483647 w 54"/>
                <a:gd name="T21" fmla="*/ 2147483647 h 64"/>
                <a:gd name="T22" fmla="*/ 2147483647 w 54"/>
                <a:gd name="T23" fmla="*/ 2147483647 h 64"/>
                <a:gd name="T24" fmla="*/ 2147483647 w 54"/>
                <a:gd name="T25" fmla="*/ 2147483647 h 64"/>
                <a:gd name="T26" fmla="*/ 2147483647 w 54"/>
                <a:gd name="T27" fmla="*/ 2147483647 h 64"/>
                <a:gd name="T28" fmla="*/ 2147483647 w 54"/>
                <a:gd name="T29" fmla="*/ 2147483647 h 64"/>
                <a:gd name="T30" fmla="*/ 2147483647 w 54"/>
                <a:gd name="T31" fmla="*/ 2147483647 h 64"/>
                <a:gd name="T32" fmla="*/ 2147483647 w 54"/>
                <a:gd name="T33" fmla="*/ 2147483647 h 64"/>
                <a:gd name="T34" fmla="*/ 2147483647 w 54"/>
                <a:gd name="T35" fmla="*/ 2147483647 h 64"/>
                <a:gd name="T36" fmla="*/ 2147483647 w 54"/>
                <a:gd name="T37" fmla="*/ 2147483647 h 64"/>
                <a:gd name="T38" fmla="*/ 2147483647 w 54"/>
                <a:gd name="T39" fmla="*/ 2147483647 h 64"/>
                <a:gd name="T40" fmla="*/ 2147483647 w 54"/>
                <a:gd name="T41" fmla="*/ 2147483647 h 64"/>
                <a:gd name="T42" fmla="*/ 2147483647 w 54"/>
                <a:gd name="T43" fmla="*/ 2147483647 h 64"/>
                <a:gd name="T44" fmla="*/ 2147483647 w 54"/>
                <a:gd name="T45" fmla="*/ 2147483647 h 64"/>
                <a:gd name="T46" fmla="*/ 0 w 54"/>
                <a:gd name="T47" fmla="*/ 2147483647 h 64"/>
                <a:gd name="T48" fmla="*/ 0 w 54"/>
                <a:gd name="T49" fmla="*/ 2147483647 h 64"/>
                <a:gd name="T50" fmla="*/ 2147483647 w 54"/>
                <a:gd name="T51" fmla="*/ 2147483647 h 64"/>
                <a:gd name="T52" fmla="*/ 2147483647 w 54"/>
                <a:gd name="T53" fmla="*/ 2147483647 h 64"/>
                <a:gd name="T54" fmla="*/ 2147483647 w 54"/>
                <a:gd name="T55" fmla="*/ 2147483647 h 64"/>
                <a:gd name="T56" fmla="*/ 2147483647 w 54"/>
                <a:gd name="T57" fmla="*/ 2147483647 h 64"/>
                <a:gd name="T58" fmla="*/ 2147483647 w 54"/>
                <a:gd name="T59" fmla="*/ 2147483647 h 64"/>
                <a:gd name="T60" fmla="*/ 2147483647 w 54"/>
                <a:gd name="T61" fmla="*/ 2147483647 h 64"/>
                <a:gd name="T62" fmla="*/ 2147483647 w 54"/>
                <a:gd name="T63" fmla="*/ 2147483647 h 64"/>
                <a:gd name="T64" fmla="*/ 2147483647 w 54"/>
                <a:gd name="T65" fmla="*/ 2147483647 h 64"/>
                <a:gd name="T66" fmla="*/ 2147483647 w 54"/>
                <a:gd name="T67" fmla="*/ 2147483647 h 64"/>
                <a:gd name="T68" fmla="*/ 2147483647 w 54"/>
                <a:gd name="T69" fmla="*/ 2147483647 h 64"/>
                <a:gd name="T70" fmla="*/ 2147483647 w 54"/>
                <a:gd name="T71" fmla="*/ 2147483647 h 64"/>
                <a:gd name="T72" fmla="*/ 2147483647 w 54"/>
                <a:gd name="T73" fmla="*/ 2147483647 h 64"/>
                <a:gd name="T74" fmla="*/ 2147483647 w 54"/>
                <a:gd name="T75" fmla="*/ 2147483647 h 64"/>
                <a:gd name="T76" fmla="*/ 2147483647 w 54"/>
                <a:gd name="T77" fmla="*/ 2147483647 h 64"/>
                <a:gd name="T78" fmla="*/ 2147483647 w 54"/>
                <a:gd name="T79" fmla="*/ 2147483647 h 64"/>
                <a:gd name="T80" fmla="*/ 2147483647 w 54"/>
                <a:gd name="T81" fmla="*/ 2147483647 h 64"/>
                <a:gd name="T82" fmla="*/ 2147483647 w 54"/>
                <a:gd name="T83" fmla="*/ 2147483647 h 64"/>
                <a:gd name="T84" fmla="*/ 2147483647 w 54"/>
                <a:gd name="T85" fmla="*/ 2147483647 h 64"/>
                <a:gd name="T86" fmla="*/ 2147483647 w 54"/>
                <a:gd name="T87" fmla="*/ 2147483647 h 64"/>
                <a:gd name="T88" fmla="*/ 2147483647 w 54"/>
                <a:gd name="T89" fmla="*/ 2147483647 h 64"/>
                <a:gd name="T90" fmla="*/ 2147483647 w 54"/>
                <a:gd name="T91" fmla="*/ 2147483647 h 64"/>
                <a:gd name="T92" fmla="*/ 2147483647 w 54"/>
                <a:gd name="T93" fmla="*/ 2147483647 h 64"/>
                <a:gd name="T94" fmla="*/ 2147483647 w 54"/>
                <a:gd name="T95" fmla="*/ 2147483647 h 64"/>
                <a:gd name="T96" fmla="*/ 2147483647 w 54"/>
                <a:gd name="T97" fmla="*/ 2147483647 h 6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4"/>
                <a:gd name="T148" fmla="*/ 0 h 64"/>
                <a:gd name="T149" fmla="*/ 54 w 54"/>
                <a:gd name="T150" fmla="*/ 64 h 6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4" h="64">
                  <a:moveTo>
                    <a:pt x="0" y="32"/>
                  </a:moveTo>
                  <a:lnTo>
                    <a:pt x="2" y="23"/>
                  </a:lnTo>
                  <a:lnTo>
                    <a:pt x="4" y="15"/>
                  </a:lnTo>
                  <a:lnTo>
                    <a:pt x="8" y="8"/>
                  </a:lnTo>
                  <a:lnTo>
                    <a:pt x="14" y="4"/>
                  </a:lnTo>
                  <a:lnTo>
                    <a:pt x="20" y="0"/>
                  </a:lnTo>
                  <a:lnTo>
                    <a:pt x="28" y="0"/>
                  </a:lnTo>
                  <a:lnTo>
                    <a:pt x="34" y="2"/>
                  </a:lnTo>
                  <a:lnTo>
                    <a:pt x="42" y="4"/>
                  </a:lnTo>
                  <a:lnTo>
                    <a:pt x="46" y="8"/>
                  </a:lnTo>
                  <a:lnTo>
                    <a:pt x="52" y="15"/>
                  </a:lnTo>
                  <a:lnTo>
                    <a:pt x="54" y="23"/>
                  </a:lnTo>
                  <a:lnTo>
                    <a:pt x="54" y="32"/>
                  </a:lnTo>
                  <a:lnTo>
                    <a:pt x="54" y="40"/>
                  </a:lnTo>
                  <a:lnTo>
                    <a:pt x="50" y="49"/>
                  </a:lnTo>
                  <a:lnTo>
                    <a:pt x="46" y="55"/>
                  </a:lnTo>
                  <a:lnTo>
                    <a:pt x="42" y="60"/>
                  </a:lnTo>
                  <a:lnTo>
                    <a:pt x="34" y="62"/>
                  </a:lnTo>
                  <a:lnTo>
                    <a:pt x="28" y="64"/>
                  </a:lnTo>
                  <a:lnTo>
                    <a:pt x="20" y="62"/>
                  </a:lnTo>
                  <a:lnTo>
                    <a:pt x="12" y="60"/>
                  </a:lnTo>
                  <a:lnTo>
                    <a:pt x="8" y="53"/>
                  </a:lnTo>
                  <a:lnTo>
                    <a:pt x="4" y="47"/>
                  </a:lnTo>
                  <a:lnTo>
                    <a:pt x="0" y="40"/>
                  </a:lnTo>
                  <a:lnTo>
                    <a:pt x="0" y="32"/>
                  </a:lnTo>
                  <a:close/>
                  <a:moveTo>
                    <a:pt x="8" y="32"/>
                  </a:moveTo>
                  <a:lnTo>
                    <a:pt x="8" y="38"/>
                  </a:lnTo>
                  <a:lnTo>
                    <a:pt x="10" y="45"/>
                  </a:lnTo>
                  <a:lnTo>
                    <a:pt x="14" y="49"/>
                  </a:lnTo>
                  <a:lnTo>
                    <a:pt x="18" y="53"/>
                  </a:lnTo>
                  <a:lnTo>
                    <a:pt x="22" y="55"/>
                  </a:lnTo>
                  <a:lnTo>
                    <a:pt x="28" y="55"/>
                  </a:lnTo>
                  <a:lnTo>
                    <a:pt x="32" y="55"/>
                  </a:lnTo>
                  <a:lnTo>
                    <a:pt x="38" y="53"/>
                  </a:lnTo>
                  <a:lnTo>
                    <a:pt x="42" y="49"/>
                  </a:lnTo>
                  <a:lnTo>
                    <a:pt x="44" y="45"/>
                  </a:lnTo>
                  <a:lnTo>
                    <a:pt x="46" y="38"/>
                  </a:lnTo>
                  <a:lnTo>
                    <a:pt x="46" y="32"/>
                  </a:lnTo>
                  <a:lnTo>
                    <a:pt x="46" y="26"/>
                  </a:lnTo>
                  <a:lnTo>
                    <a:pt x="44" y="19"/>
                  </a:lnTo>
                  <a:lnTo>
                    <a:pt x="42" y="15"/>
                  </a:lnTo>
                  <a:lnTo>
                    <a:pt x="38" y="11"/>
                  </a:lnTo>
                  <a:lnTo>
                    <a:pt x="32" y="8"/>
                  </a:lnTo>
                  <a:lnTo>
                    <a:pt x="28" y="6"/>
                  </a:lnTo>
                  <a:lnTo>
                    <a:pt x="20" y="8"/>
                  </a:lnTo>
                  <a:lnTo>
                    <a:pt x="14" y="13"/>
                  </a:lnTo>
                  <a:lnTo>
                    <a:pt x="10" y="17"/>
                  </a:lnTo>
                  <a:lnTo>
                    <a:pt x="8" y="23"/>
                  </a:lnTo>
                  <a:lnTo>
                    <a:pt x="8" y="3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07" name="Freeform 12"/>
            <p:cNvSpPr>
              <a:spLocks/>
            </p:cNvSpPr>
            <p:nvPr/>
          </p:nvSpPr>
          <p:spPr bwMode="auto">
            <a:xfrm>
              <a:off x="1581150" y="2457450"/>
              <a:ext cx="69850" cy="98425"/>
            </a:xfrm>
            <a:custGeom>
              <a:avLst/>
              <a:gdLst>
                <a:gd name="T0" fmla="*/ 0 w 44"/>
                <a:gd name="T1" fmla="*/ 2147483647 h 62"/>
                <a:gd name="T2" fmla="*/ 0 w 44"/>
                <a:gd name="T3" fmla="*/ 0 h 62"/>
                <a:gd name="T4" fmla="*/ 2147483647 w 44"/>
                <a:gd name="T5" fmla="*/ 0 h 62"/>
                <a:gd name="T6" fmla="*/ 2147483647 w 44"/>
                <a:gd name="T7" fmla="*/ 2147483647 h 62"/>
                <a:gd name="T8" fmla="*/ 2147483647 w 44"/>
                <a:gd name="T9" fmla="*/ 0 h 62"/>
                <a:gd name="T10" fmla="*/ 2147483647 w 44"/>
                <a:gd name="T11" fmla="*/ 0 h 62"/>
                <a:gd name="T12" fmla="*/ 2147483647 w 44"/>
                <a:gd name="T13" fmla="*/ 2147483647 h 62"/>
                <a:gd name="T14" fmla="*/ 2147483647 w 44"/>
                <a:gd name="T15" fmla="*/ 2147483647 h 62"/>
                <a:gd name="T16" fmla="*/ 2147483647 w 44"/>
                <a:gd name="T17" fmla="*/ 2147483647 h 62"/>
                <a:gd name="T18" fmla="*/ 2147483647 w 44"/>
                <a:gd name="T19" fmla="*/ 2147483647 h 62"/>
                <a:gd name="T20" fmla="*/ 0 w 44"/>
                <a:gd name="T21" fmla="*/ 2147483647 h 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"/>
                <a:gd name="T34" fmla="*/ 0 h 62"/>
                <a:gd name="T35" fmla="*/ 44 w 44"/>
                <a:gd name="T36" fmla="*/ 62 h 6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" h="62">
                  <a:moveTo>
                    <a:pt x="0" y="62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36" y="49"/>
                  </a:lnTo>
                  <a:lnTo>
                    <a:pt x="36" y="0"/>
                  </a:lnTo>
                  <a:lnTo>
                    <a:pt x="44" y="0"/>
                  </a:lnTo>
                  <a:lnTo>
                    <a:pt x="44" y="62"/>
                  </a:lnTo>
                  <a:lnTo>
                    <a:pt x="36" y="62"/>
                  </a:lnTo>
                  <a:lnTo>
                    <a:pt x="8" y="15"/>
                  </a:lnTo>
                  <a:lnTo>
                    <a:pt x="8" y="62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08" name="Freeform 13"/>
            <p:cNvSpPr>
              <a:spLocks noEditPoints="1"/>
            </p:cNvSpPr>
            <p:nvPr/>
          </p:nvSpPr>
          <p:spPr bwMode="auto">
            <a:xfrm>
              <a:off x="1571625" y="1752600"/>
              <a:ext cx="88900" cy="101600"/>
            </a:xfrm>
            <a:custGeom>
              <a:avLst/>
              <a:gdLst>
                <a:gd name="T0" fmla="*/ 0 w 56"/>
                <a:gd name="T1" fmla="*/ 2147483647 h 64"/>
                <a:gd name="T2" fmla="*/ 2147483647 w 56"/>
                <a:gd name="T3" fmla="*/ 2147483647 h 64"/>
                <a:gd name="T4" fmla="*/ 2147483647 w 56"/>
                <a:gd name="T5" fmla="*/ 2147483647 h 64"/>
                <a:gd name="T6" fmla="*/ 2147483647 w 56"/>
                <a:gd name="T7" fmla="*/ 2147483647 h 64"/>
                <a:gd name="T8" fmla="*/ 2147483647 w 56"/>
                <a:gd name="T9" fmla="*/ 2147483647 h 64"/>
                <a:gd name="T10" fmla="*/ 2147483647 w 56"/>
                <a:gd name="T11" fmla="*/ 2147483647 h 64"/>
                <a:gd name="T12" fmla="*/ 2147483647 w 56"/>
                <a:gd name="T13" fmla="*/ 0 h 64"/>
                <a:gd name="T14" fmla="*/ 2147483647 w 56"/>
                <a:gd name="T15" fmla="*/ 2147483647 h 64"/>
                <a:gd name="T16" fmla="*/ 2147483647 w 56"/>
                <a:gd name="T17" fmla="*/ 2147483647 h 64"/>
                <a:gd name="T18" fmla="*/ 2147483647 w 56"/>
                <a:gd name="T19" fmla="*/ 2147483647 h 64"/>
                <a:gd name="T20" fmla="*/ 2147483647 w 56"/>
                <a:gd name="T21" fmla="*/ 2147483647 h 64"/>
                <a:gd name="T22" fmla="*/ 2147483647 w 56"/>
                <a:gd name="T23" fmla="*/ 2147483647 h 64"/>
                <a:gd name="T24" fmla="*/ 2147483647 w 56"/>
                <a:gd name="T25" fmla="*/ 2147483647 h 64"/>
                <a:gd name="T26" fmla="*/ 2147483647 w 56"/>
                <a:gd name="T27" fmla="*/ 2147483647 h 64"/>
                <a:gd name="T28" fmla="*/ 2147483647 w 56"/>
                <a:gd name="T29" fmla="*/ 2147483647 h 64"/>
                <a:gd name="T30" fmla="*/ 2147483647 w 56"/>
                <a:gd name="T31" fmla="*/ 2147483647 h 64"/>
                <a:gd name="T32" fmla="*/ 2147483647 w 56"/>
                <a:gd name="T33" fmla="*/ 2147483647 h 64"/>
                <a:gd name="T34" fmla="*/ 2147483647 w 56"/>
                <a:gd name="T35" fmla="*/ 2147483647 h 64"/>
                <a:gd name="T36" fmla="*/ 2147483647 w 56"/>
                <a:gd name="T37" fmla="*/ 2147483647 h 64"/>
                <a:gd name="T38" fmla="*/ 2147483647 w 56"/>
                <a:gd name="T39" fmla="*/ 2147483647 h 64"/>
                <a:gd name="T40" fmla="*/ 2147483647 w 56"/>
                <a:gd name="T41" fmla="*/ 2147483647 h 64"/>
                <a:gd name="T42" fmla="*/ 2147483647 w 56"/>
                <a:gd name="T43" fmla="*/ 2147483647 h 64"/>
                <a:gd name="T44" fmla="*/ 2147483647 w 56"/>
                <a:gd name="T45" fmla="*/ 2147483647 h 64"/>
                <a:gd name="T46" fmla="*/ 2147483647 w 56"/>
                <a:gd name="T47" fmla="*/ 2147483647 h 64"/>
                <a:gd name="T48" fmla="*/ 0 w 56"/>
                <a:gd name="T49" fmla="*/ 2147483647 h 64"/>
                <a:gd name="T50" fmla="*/ 2147483647 w 56"/>
                <a:gd name="T51" fmla="*/ 2147483647 h 64"/>
                <a:gd name="T52" fmla="*/ 2147483647 w 56"/>
                <a:gd name="T53" fmla="*/ 2147483647 h 64"/>
                <a:gd name="T54" fmla="*/ 2147483647 w 56"/>
                <a:gd name="T55" fmla="*/ 2147483647 h 64"/>
                <a:gd name="T56" fmla="*/ 2147483647 w 56"/>
                <a:gd name="T57" fmla="*/ 2147483647 h 64"/>
                <a:gd name="T58" fmla="*/ 2147483647 w 56"/>
                <a:gd name="T59" fmla="*/ 2147483647 h 64"/>
                <a:gd name="T60" fmla="*/ 2147483647 w 56"/>
                <a:gd name="T61" fmla="*/ 2147483647 h 64"/>
                <a:gd name="T62" fmla="*/ 2147483647 w 56"/>
                <a:gd name="T63" fmla="*/ 2147483647 h 64"/>
                <a:gd name="T64" fmla="*/ 2147483647 w 56"/>
                <a:gd name="T65" fmla="*/ 2147483647 h 64"/>
                <a:gd name="T66" fmla="*/ 2147483647 w 56"/>
                <a:gd name="T67" fmla="*/ 2147483647 h 64"/>
                <a:gd name="T68" fmla="*/ 2147483647 w 56"/>
                <a:gd name="T69" fmla="*/ 2147483647 h 64"/>
                <a:gd name="T70" fmla="*/ 2147483647 w 56"/>
                <a:gd name="T71" fmla="*/ 2147483647 h 64"/>
                <a:gd name="T72" fmla="*/ 2147483647 w 56"/>
                <a:gd name="T73" fmla="*/ 2147483647 h 64"/>
                <a:gd name="T74" fmla="*/ 2147483647 w 56"/>
                <a:gd name="T75" fmla="*/ 2147483647 h 64"/>
                <a:gd name="T76" fmla="*/ 2147483647 w 56"/>
                <a:gd name="T77" fmla="*/ 2147483647 h 64"/>
                <a:gd name="T78" fmla="*/ 2147483647 w 56"/>
                <a:gd name="T79" fmla="*/ 2147483647 h 64"/>
                <a:gd name="T80" fmla="*/ 2147483647 w 56"/>
                <a:gd name="T81" fmla="*/ 2147483647 h 64"/>
                <a:gd name="T82" fmla="*/ 2147483647 w 56"/>
                <a:gd name="T83" fmla="*/ 2147483647 h 64"/>
                <a:gd name="T84" fmla="*/ 2147483647 w 56"/>
                <a:gd name="T85" fmla="*/ 2147483647 h 64"/>
                <a:gd name="T86" fmla="*/ 2147483647 w 56"/>
                <a:gd name="T87" fmla="*/ 2147483647 h 64"/>
                <a:gd name="T88" fmla="*/ 2147483647 w 56"/>
                <a:gd name="T89" fmla="*/ 2147483647 h 64"/>
                <a:gd name="T90" fmla="*/ 2147483647 w 56"/>
                <a:gd name="T91" fmla="*/ 2147483647 h 64"/>
                <a:gd name="T92" fmla="*/ 2147483647 w 56"/>
                <a:gd name="T93" fmla="*/ 2147483647 h 64"/>
                <a:gd name="T94" fmla="*/ 2147483647 w 56"/>
                <a:gd name="T95" fmla="*/ 2147483647 h 64"/>
                <a:gd name="T96" fmla="*/ 2147483647 w 56"/>
                <a:gd name="T97" fmla="*/ 2147483647 h 6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6"/>
                <a:gd name="T148" fmla="*/ 0 h 64"/>
                <a:gd name="T149" fmla="*/ 56 w 56"/>
                <a:gd name="T150" fmla="*/ 64 h 6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6" h="64">
                  <a:moveTo>
                    <a:pt x="0" y="32"/>
                  </a:moveTo>
                  <a:lnTo>
                    <a:pt x="2" y="24"/>
                  </a:lnTo>
                  <a:lnTo>
                    <a:pt x="4" y="15"/>
                  </a:lnTo>
                  <a:lnTo>
                    <a:pt x="8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8" y="0"/>
                  </a:lnTo>
                  <a:lnTo>
                    <a:pt x="36" y="2"/>
                  </a:lnTo>
                  <a:lnTo>
                    <a:pt x="42" y="5"/>
                  </a:lnTo>
                  <a:lnTo>
                    <a:pt x="48" y="9"/>
                  </a:lnTo>
                  <a:lnTo>
                    <a:pt x="52" y="15"/>
                  </a:lnTo>
                  <a:lnTo>
                    <a:pt x="54" y="24"/>
                  </a:lnTo>
                  <a:lnTo>
                    <a:pt x="56" y="32"/>
                  </a:lnTo>
                  <a:lnTo>
                    <a:pt x="54" y="41"/>
                  </a:lnTo>
                  <a:lnTo>
                    <a:pt x="52" y="49"/>
                  </a:lnTo>
                  <a:lnTo>
                    <a:pt x="48" y="56"/>
                  </a:lnTo>
                  <a:lnTo>
                    <a:pt x="42" y="60"/>
                  </a:lnTo>
                  <a:lnTo>
                    <a:pt x="36" y="62"/>
                  </a:lnTo>
                  <a:lnTo>
                    <a:pt x="28" y="64"/>
                  </a:lnTo>
                  <a:lnTo>
                    <a:pt x="20" y="62"/>
                  </a:lnTo>
                  <a:lnTo>
                    <a:pt x="14" y="60"/>
                  </a:lnTo>
                  <a:lnTo>
                    <a:pt x="8" y="56"/>
                  </a:lnTo>
                  <a:lnTo>
                    <a:pt x="4" y="49"/>
                  </a:lnTo>
                  <a:lnTo>
                    <a:pt x="2" y="41"/>
                  </a:lnTo>
                  <a:lnTo>
                    <a:pt x="0" y="32"/>
                  </a:lnTo>
                  <a:close/>
                  <a:moveTo>
                    <a:pt x="8" y="32"/>
                  </a:moveTo>
                  <a:lnTo>
                    <a:pt x="10" y="41"/>
                  </a:lnTo>
                  <a:lnTo>
                    <a:pt x="10" y="45"/>
                  </a:lnTo>
                  <a:lnTo>
                    <a:pt x="14" y="51"/>
                  </a:lnTo>
                  <a:lnTo>
                    <a:pt x="18" y="54"/>
                  </a:lnTo>
                  <a:lnTo>
                    <a:pt x="22" y="56"/>
                  </a:lnTo>
                  <a:lnTo>
                    <a:pt x="28" y="56"/>
                  </a:lnTo>
                  <a:lnTo>
                    <a:pt x="34" y="56"/>
                  </a:lnTo>
                  <a:lnTo>
                    <a:pt x="38" y="54"/>
                  </a:lnTo>
                  <a:lnTo>
                    <a:pt x="42" y="51"/>
                  </a:lnTo>
                  <a:lnTo>
                    <a:pt x="46" y="45"/>
                  </a:lnTo>
                  <a:lnTo>
                    <a:pt x="48" y="39"/>
                  </a:lnTo>
                  <a:lnTo>
                    <a:pt x="48" y="32"/>
                  </a:lnTo>
                  <a:lnTo>
                    <a:pt x="48" y="26"/>
                  </a:lnTo>
                  <a:lnTo>
                    <a:pt x="46" y="19"/>
                  </a:lnTo>
                  <a:lnTo>
                    <a:pt x="42" y="15"/>
                  </a:lnTo>
                  <a:lnTo>
                    <a:pt x="38" y="11"/>
                  </a:lnTo>
                  <a:lnTo>
                    <a:pt x="34" y="9"/>
                  </a:lnTo>
                  <a:lnTo>
                    <a:pt x="28" y="9"/>
                  </a:lnTo>
                  <a:lnTo>
                    <a:pt x="20" y="9"/>
                  </a:lnTo>
                  <a:lnTo>
                    <a:pt x="14" y="13"/>
                  </a:lnTo>
                  <a:lnTo>
                    <a:pt x="12" y="19"/>
                  </a:lnTo>
                  <a:lnTo>
                    <a:pt x="10" y="26"/>
                  </a:lnTo>
                  <a:lnTo>
                    <a:pt x="8" y="3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09" name="Freeform 14"/>
            <p:cNvSpPr>
              <a:spLocks/>
            </p:cNvSpPr>
            <p:nvPr/>
          </p:nvSpPr>
          <p:spPr bwMode="auto">
            <a:xfrm>
              <a:off x="1009650" y="2105025"/>
              <a:ext cx="69850" cy="98425"/>
            </a:xfrm>
            <a:custGeom>
              <a:avLst/>
              <a:gdLst>
                <a:gd name="T0" fmla="*/ 0 w 44"/>
                <a:gd name="T1" fmla="*/ 2147483647 h 62"/>
                <a:gd name="T2" fmla="*/ 0 w 44"/>
                <a:gd name="T3" fmla="*/ 0 h 62"/>
                <a:gd name="T4" fmla="*/ 2147483647 w 44"/>
                <a:gd name="T5" fmla="*/ 0 h 62"/>
                <a:gd name="T6" fmla="*/ 2147483647 w 44"/>
                <a:gd name="T7" fmla="*/ 2147483647 h 62"/>
                <a:gd name="T8" fmla="*/ 2147483647 w 44"/>
                <a:gd name="T9" fmla="*/ 0 h 62"/>
                <a:gd name="T10" fmla="*/ 2147483647 w 44"/>
                <a:gd name="T11" fmla="*/ 0 h 62"/>
                <a:gd name="T12" fmla="*/ 2147483647 w 44"/>
                <a:gd name="T13" fmla="*/ 2147483647 h 62"/>
                <a:gd name="T14" fmla="*/ 2147483647 w 44"/>
                <a:gd name="T15" fmla="*/ 2147483647 h 62"/>
                <a:gd name="T16" fmla="*/ 2147483647 w 44"/>
                <a:gd name="T17" fmla="*/ 2147483647 h 62"/>
                <a:gd name="T18" fmla="*/ 2147483647 w 44"/>
                <a:gd name="T19" fmla="*/ 2147483647 h 62"/>
                <a:gd name="T20" fmla="*/ 0 w 44"/>
                <a:gd name="T21" fmla="*/ 2147483647 h 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"/>
                <a:gd name="T34" fmla="*/ 0 h 62"/>
                <a:gd name="T35" fmla="*/ 44 w 44"/>
                <a:gd name="T36" fmla="*/ 62 h 6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" h="62">
                  <a:moveTo>
                    <a:pt x="0" y="62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36" y="49"/>
                  </a:lnTo>
                  <a:lnTo>
                    <a:pt x="36" y="0"/>
                  </a:lnTo>
                  <a:lnTo>
                    <a:pt x="44" y="0"/>
                  </a:lnTo>
                  <a:lnTo>
                    <a:pt x="44" y="62"/>
                  </a:lnTo>
                  <a:lnTo>
                    <a:pt x="36" y="62"/>
                  </a:lnTo>
                  <a:lnTo>
                    <a:pt x="8" y="15"/>
                  </a:lnTo>
                  <a:lnTo>
                    <a:pt x="8" y="62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10" name="Freeform 15"/>
            <p:cNvSpPr>
              <a:spLocks/>
            </p:cNvSpPr>
            <p:nvPr/>
          </p:nvSpPr>
          <p:spPr bwMode="auto">
            <a:xfrm>
              <a:off x="342900" y="2457450"/>
              <a:ext cx="69850" cy="98425"/>
            </a:xfrm>
            <a:custGeom>
              <a:avLst/>
              <a:gdLst>
                <a:gd name="T0" fmla="*/ 0 w 44"/>
                <a:gd name="T1" fmla="*/ 2147483647 h 62"/>
                <a:gd name="T2" fmla="*/ 0 w 44"/>
                <a:gd name="T3" fmla="*/ 0 h 62"/>
                <a:gd name="T4" fmla="*/ 2147483647 w 44"/>
                <a:gd name="T5" fmla="*/ 0 h 62"/>
                <a:gd name="T6" fmla="*/ 2147483647 w 44"/>
                <a:gd name="T7" fmla="*/ 2147483647 h 62"/>
                <a:gd name="T8" fmla="*/ 2147483647 w 44"/>
                <a:gd name="T9" fmla="*/ 2147483647 h 62"/>
                <a:gd name="T10" fmla="*/ 2147483647 w 44"/>
                <a:gd name="T11" fmla="*/ 0 h 62"/>
                <a:gd name="T12" fmla="*/ 2147483647 w 44"/>
                <a:gd name="T13" fmla="*/ 0 h 62"/>
                <a:gd name="T14" fmla="*/ 2147483647 w 44"/>
                <a:gd name="T15" fmla="*/ 2147483647 h 62"/>
                <a:gd name="T16" fmla="*/ 2147483647 w 44"/>
                <a:gd name="T17" fmla="*/ 2147483647 h 62"/>
                <a:gd name="T18" fmla="*/ 2147483647 w 44"/>
                <a:gd name="T19" fmla="*/ 2147483647 h 62"/>
                <a:gd name="T20" fmla="*/ 2147483647 w 44"/>
                <a:gd name="T21" fmla="*/ 2147483647 h 62"/>
                <a:gd name="T22" fmla="*/ 2147483647 w 44"/>
                <a:gd name="T23" fmla="*/ 2147483647 h 62"/>
                <a:gd name="T24" fmla="*/ 0 w 44"/>
                <a:gd name="T25" fmla="*/ 2147483647 h 6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4"/>
                <a:gd name="T40" fmla="*/ 0 h 62"/>
                <a:gd name="T41" fmla="*/ 44 w 44"/>
                <a:gd name="T42" fmla="*/ 62 h 6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4" h="62">
                  <a:moveTo>
                    <a:pt x="0" y="62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8" y="26"/>
                  </a:lnTo>
                  <a:lnTo>
                    <a:pt x="36" y="26"/>
                  </a:lnTo>
                  <a:lnTo>
                    <a:pt x="36" y="0"/>
                  </a:lnTo>
                  <a:lnTo>
                    <a:pt x="44" y="0"/>
                  </a:lnTo>
                  <a:lnTo>
                    <a:pt x="44" y="62"/>
                  </a:lnTo>
                  <a:lnTo>
                    <a:pt x="36" y="62"/>
                  </a:lnTo>
                  <a:lnTo>
                    <a:pt x="36" y="32"/>
                  </a:lnTo>
                  <a:lnTo>
                    <a:pt x="8" y="32"/>
                  </a:lnTo>
                  <a:lnTo>
                    <a:pt x="8" y="62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11" name="Freeform 16"/>
            <p:cNvSpPr>
              <a:spLocks noEditPoints="1"/>
            </p:cNvSpPr>
            <p:nvPr/>
          </p:nvSpPr>
          <p:spPr bwMode="auto">
            <a:xfrm>
              <a:off x="428625" y="2457450"/>
              <a:ext cx="88900" cy="101600"/>
            </a:xfrm>
            <a:custGeom>
              <a:avLst/>
              <a:gdLst>
                <a:gd name="T0" fmla="*/ 0 w 56"/>
                <a:gd name="T1" fmla="*/ 2147483647 h 64"/>
                <a:gd name="T2" fmla="*/ 2147483647 w 56"/>
                <a:gd name="T3" fmla="*/ 2147483647 h 64"/>
                <a:gd name="T4" fmla="*/ 2147483647 w 56"/>
                <a:gd name="T5" fmla="*/ 2147483647 h 64"/>
                <a:gd name="T6" fmla="*/ 2147483647 w 56"/>
                <a:gd name="T7" fmla="*/ 2147483647 h 64"/>
                <a:gd name="T8" fmla="*/ 2147483647 w 56"/>
                <a:gd name="T9" fmla="*/ 2147483647 h 64"/>
                <a:gd name="T10" fmla="*/ 2147483647 w 56"/>
                <a:gd name="T11" fmla="*/ 0 h 64"/>
                <a:gd name="T12" fmla="*/ 2147483647 w 56"/>
                <a:gd name="T13" fmla="*/ 0 h 64"/>
                <a:gd name="T14" fmla="*/ 2147483647 w 56"/>
                <a:gd name="T15" fmla="*/ 2147483647 h 64"/>
                <a:gd name="T16" fmla="*/ 2147483647 w 56"/>
                <a:gd name="T17" fmla="*/ 2147483647 h 64"/>
                <a:gd name="T18" fmla="*/ 2147483647 w 56"/>
                <a:gd name="T19" fmla="*/ 2147483647 h 64"/>
                <a:gd name="T20" fmla="*/ 2147483647 w 56"/>
                <a:gd name="T21" fmla="*/ 2147483647 h 64"/>
                <a:gd name="T22" fmla="*/ 2147483647 w 56"/>
                <a:gd name="T23" fmla="*/ 2147483647 h 64"/>
                <a:gd name="T24" fmla="*/ 2147483647 w 56"/>
                <a:gd name="T25" fmla="*/ 2147483647 h 64"/>
                <a:gd name="T26" fmla="*/ 2147483647 w 56"/>
                <a:gd name="T27" fmla="*/ 2147483647 h 64"/>
                <a:gd name="T28" fmla="*/ 2147483647 w 56"/>
                <a:gd name="T29" fmla="*/ 2147483647 h 64"/>
                <a:gd name="T30" fmla="*/ 2147483647 w 56"/>
                <a:gd name="T31" fmla="*/ 2147483647 h 64"/>
                <a:gd name="T32" fmla="*/ 2147483647 w 56"/>
                <a:gd name="T33" fmla="*/ 2147483647 h 64"/>
                <a:gd name="T34" fmla="*/ 2147483647 w 56"/>
                <a:gd name="T35" fmla="*/ 2147483647 h 64"/>
                <a:gd name="T36" fmla="*/ 2147483647 w 56"/>
                <a:gd name="T37" fmla="*/ 2147483647 h 64"/>
                <a:gd name="T38" fmla="*/ 2147483647 w 56"/>
                <a:gd name="T39" fmla="*/ 2147483647 h 64"/>
                <a:gd name="T40" fmla="*/ 2147483647 w 56"/>
                <a:gd name="T41" fmla="*/ 2147483647 h 64"/>
                <a:gd name="T42" fmla="*/ 2147483647 w 56"/>
                <a:gd name="T43" fmla="*/ 2147483647 h 64"/>
                <a:gd name="T44" fmla="*/ 2147483647 w 56"/>
                <a:gd name="T45" fmla="*/ 2147483647 h 64"/>
                <a:gd name="T46" fmla="*/ 2147483647 w 56"/>
                <a:gd name="T47" fmla="*/ 2147483647 h 64"/>
                <a:gd name="T48" fmla="*/ 0 w 56"/>
                <a:gd name="T49" fmla="*/ 2147483647 h 64"/>
                <a:gd name="T50" fmla="*/ 2147483647 w 56"/>
                <a:gd name="T51" fmla="*/ 2147483647 h 64"/>
                <a:gd name="T52" fmla="*/ 2147483647 w 56"/>
                <a:gd name="T53" fmla="*/ 2147483647 h 64"/>
                <a:gd name="T54" fmla="*/ 2147483647 w 56"/>
                <a:gd name="T55" fmla="*/ 2147483647 h 64"/>
                <a:gd name="T56" fmla="*/ 2147483647 w 56"/>
                <a:gd name="T57" fmla="*/ 2147483647 h 64"/>
                <a:gd name="T58" fmla="*/ 2147483647 w 56"/>
                <a:gd name="T59" fmla="*/ 2147483647 h 64"/>
                <a:gd name="T60" fmla="*/ 2147483647 w 56"/>
                <a:gd name="T61" fmla="*/ 2147483647 h 64"/>
                <a:gd name="T62" fmla="*/ 2147483647 w 56"/>
                <a:gd name="T63" fmla="*/ 2147483647 h 64"/>
                <a:gd name="T64" fmla="*/ 2147483647 w 56"/>
                <a:gd name="T65" fmla="*/ 2147483647 h 64"/>
                <a:gd name="T66" fmla="*/ 2147483647 w 56"/>
                <a:gd name="T67" fmla="*/ 2147483647 h 64"/>
                <a:gd name="T68" fmla="*/ 2147483647 w 56"/>
                <a:gd name="T69" fmla="*/ 2147483647 h 64"/>
                <a:gd name="T70" fmla="*/ 2147483647 w 56"/>
                <a:gd name="T71" fmla="*/ 2147483647 h 64"/>
                <a:gd name="T72" fmla="*/ 2147483647 w 56"/>
                <a:gd name="T73" fmla="*/ 2147483647 h 64"/>
                <a:gd name="T74" fmla="*/ 2147483647 w 56"/>
                <a:gd name="T75" fmla="*/ 2147483647 h 64"/>
                <a:gd name="T76" fmla="*/ 2147483647 w 56"/>
                <a:gd name="T77" fmla="*/ 2147483647 h 64"/>
                <a:gd name="T78" fmla="*/ 2147483647 w 56"/>
                <a:gd name="T79" fmla="*/ 2147483647 h 64"/>
                <a:gd name="T80" fmla="*/ 2147483647 w 56"/>
                <a:gd name="T81" fmla="*/ 2147483647 h 64"/>
                <a:gd name="T82" fmla="*/ 2147483647 w 56"/>
                <a:gd name="T83" fmla="*/ 2147483647 h 64"/>
                <a:gd name="T84" fmla="*/ 2147483647 w 56"/>
                <a:gd name="T85" fmla="*/ 2147483647 h 64"/>
                <a:gd name="T86" fmla="*/ 2147483647 w 56"/>
                <a:gd name="T87" fmla="*/ 2147483647 h 64"/>
                <a:gd name="T88" fmla="*/ 2147483647 w 56"/>
                <a:gd name="T89" fmla="*/ 2147483647 h 64"/>
                <a:gd name="T90" fmla="*/ 2147483647 w 56"/>
                <a:gd name="T91" fmla="*/ 2147483647 h 64"/>
                <a:gd name="T92" fmla="*/ 2147483647 w 56"/>
                <a:gd name="T93" fmla="*/ 2147483647 h 64"/>
                <a:gd name="T94" fmla="*/ 2147483647 w 56"/>
                <a:gd name="T95" fmla="*/ 2147483647 h 64"/>
                <a:gd name="T96" fmla="*/ 2147483647 w 56"/>
                <a:gd name="T97" fmla="*/ 2147483647 h 6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6"/>
                <a:gd name="T148" fmla="*/ 0 h 64"/>
                <a:gd name="T149" fmla="*/ 56 w 56"/>
                <a:gd name="T150" fmla="*/ 64 h 6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6" h="64">
                  <a:moveTo>
                    <a:pt x="0" y="32"/>
                  </a:moveTo>
                  <a:lnTo>
                    <a:pt x="2" y="23"/>
                  </a:lnTo>
                  <a:lnTo>
                    <a:pt x="4" y="15"/>
                  </a:lnTo>
                  <a:lnTo>
                    <a:pt x="8" y="9"/>
                  </a:lnTo>
                  <a:lnTo>
                    <a:pt x="14" y="4"/>
                  </a:lnTo>
                  <a:lnTo>
                    <a:pt x="20" y="0"/>
                  </a:lnTo>
                  <a:lnTo>
                    <a:pt x="28" y="0"/>
                  </a:lnTo>
                  <a:lnTo>
                    <a:pt x="36" y="2"/>
                  </a:lnTo>
                  <a:lnTo>
                    <a:pt x="42" y="4"/>
                  </a:lnTo>
                  <a:lnTo>
                    <a:pt x="48" y="9"/>
                  </a:lnTo>
                  <a:lnTo>
                    <a:pt x="52" y="15"/>
                  </a:lnTo>
                  <a:lnTo>
                    <a:pt x="54" y="23"/>
                  </a:lnTo>
                  <a:lnTo>
                    <a:pt x="56" y="32"/>
                  </a:lnTo>
                  <a:lnTo>
                    <a:pt x="54" y="41"/>
                  </a:lnTo>
                  <a:lnTo>
                    <a:pt x="52" y="49"/>
                  </a:lnTo>
                  <a:lnTo>
                    <a:pt x="48" y="55"/>
                  </a:lnTo>
                  <a:lnTo>
                    <a:pt x="42" y="60"/>
                  </a:lnTo>
                  <a:lnTo>
                    <a:pt x="36" y="62"/>
                  </a:lnTo>
                  <a:lnTo>
                    <a:pt x="28" y="64"/>
                  </a:lnTo>
                  <a:lnTo>
                    <a:pt x="20" y="62"/>
                  </a:lnTo>
                  <a:lnTo>
                    <a:pt x="14" y="60"/>
                  </a:lnTo>
                  <a:lnTo>
                    <a:pt x="8" y="53"/>
                  </a:lnTo>
                  <a:lnTo>
                    <a:pt x="4" y="47"/>
                  </a:lnTo>
                  <a:lnTo>
                    <a:pt x="2" y="41"/>
                  </a:lnTo>
                  <a:lnTo>
                    <a:pt x="0" y="32"/>
                  </a:lnTo>
                  <a:close/>
                  <a:moveTo>
                    <a:pt x="8" y="32"/>
                  </a:moveTo>
                  <a:lnTo>
                    <a:pt x="8" y="38"/>
                  </a:lnTo>
                  <a:lnTo>
                    <a:pt x="10" y="45"/>
                  </a:lnTo>
                  <a:lnTo>
                    <a:pt x="14" y="49"/>
                  </a:lnTo>
                  <a:lnTo>
                    <a:pt x="18" y="53"/>
                  </a:lnTo>
                  <a:lnTo>
                    <a:pt x="22" y="55"/>
                  </a:lnTo>
                  <a:lnTo>
                    <a:pt x="28" y="55"/>
                  </a:lnTo>
                  <a:lnTo>
                    <a:pt x="34" y="55"/>
                  </a:lnTo>
                  <a:lnTo>
                    <a:pt x="38" y="53"/>
                  </a:lnTo>
                  <a:lnTo>
                    <a:pt x="42" y="49"/>
                  </a:lnTo>
                  <a:lnTo>
                    <a:pt x="46" y="45"/>
                  </a:lnTo>
                  <a:lnTo>
                    <a:pt x="46" y="38"/>
                  </a:lnTo>
                  <a:lnTo>
                    <a:pt x="48" y="32"/>
                  </a:lnTo>
                  <a:lnTo>
                    <a:pt x="46" y="26"/>
                  </a:lnTo>
                  <a:lnTo>
                    <a:pt x="46" y="19"/>
                  </a:lnTo>
                  <a:lnTo>
                    <a:pt x="42" y="15"/>
                  </a:lnTo>
                  <a:lnTo>
                    <a:pt x="38" y="11"/>
                  </a:lnTo>
                  <a:lnTo>
                    <a:pt x="34" y="9"/>
                  </a:lnTo>
                  <a:lnTo>
                    <a:pt x="28" y="6"/>
                  </a:lnTo>
                  <a:lnTo>
                    <a:pt x="20" y="9"/>
                  </a:lnTo>
                  <a:lnTo>
                    <a:pt x="14" y="13"/>
                  </a:lnTo>
                  <a:lnTo>
                    <a:pt x="10" y="17"/>
                  </a:lnTo>
                  <a:lnTo>
                    <a:pt x="10" y="23"/>
                  </a:lnTo>
                  <a:lnTo>
                    <a:pt x="8" y="3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12" name="Freeform 17"/>
            <p:cNvSpPr>
              <a:spLocks/>
            </p:cNvSpPr>
            <p:nvPr/>
          </p:nvSpPr>
          <p:spPr bwMode="auto">
            <a:xfrm>
              <a:off x="2581275" y="2705100"/>
              <a:ext cx="314325" cy="246063"/>
            </a:xfrm>
            <a:custGeom>
              <a:avLst/>
              <a:gdLst>
                <a:gd name="T0" fmla="*/ 2147483647 w 198"/>
                <a:gd name="T1" fmla="*/ 2147483647 h 155"/>
                <a:gd name="T2" fmla="*/ 2147483647 w 198"/>
                <a:gd name="T3" fmla="*/ 2147483647 h 155"/>
                <a:gd name="T4" fmla="*/ 0 w 198"/>
                <a:gd name="T5" fmla="*/ 2147483647 h 155"/>
                <a:gd name="T6" fmla="*/ 2147483647 w 198"/>
                <a:gd name="T7" fmla="*/ 2147483647 h 155"/>
                <a:gd name="T8" fmla="*/ 2147483647 w 198"/>
                <a:gd name="T9" fmla="*/ 0 h 155"/>
                <a:gd name="T10" fmla="*/ 2147483647 w 198"/>
                <a:gd name="T11" fmla="*/ 2147483647 h 1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8"/>
                <a:gd name="T19" fmla="*/ 0 h 155"/>
                <a:gd name="T20" fmla="*/ 198 w 198"/>
                <a:gd name="T21" fmla="*/ 155 h 15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8" h="155">
                  <a:moveTo>
                    <a:pt x="198" y="149"/>
                  </a:moveTo>
                  <a:lnTo>
                    <a:pt x="194" y="155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198" y="149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13" name="Freeform 18"/>
            <p:cNvSpPr>
              <a:spLocks/>
            </p:cNvSpPr>
            <p:nvPr/>
          </p:nvSpPr>
          <p:spPr bwMode="auto">
            <a:xfrm>
              <a:off x="2282825" y="2701925"/>
              <a:ext cx="301625" cy="114300"/>
            </a:xfrm>
            <a:custGeom>
              <a:avLst/>
              <a:gdLst>
                <a:gd name="T0" fmla="*/ 2147483647 w 190"/>
                <a:gd name="T1" fmla="*/ 0 h 72"/>
                <a:gd name="T2" fmla="*/ 2147483647 w 190"/>
                <a:gd name="T3" fmla="*/ 2147483647 h 72"/>
                <a:gd name="T4" fmla="*/ 2147483647 w 190"/>
                <a:gd name="T5" fmla="*/ 2147483647 h 72"/>
                <a:gd name="T6" fmla="*/ 2147483647 w 190"/>
                <a:gd name="T7" fmla="*/ 2147483647 h 72"/>
                <a:gd name="T8" fmla="*/ 0 w 190"/>
                <a:gd name="T9" fmla="*/ 2147483647 h 72"/>
                <a:gd name="T10" fmla="*/ 2147483647 w 190"/>
                <a:gd name="T11" fmla="*/ 0 h 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0"/>
                <a:gd name="T19" fmla="*/ 0 h 72"/>
                <a:gd name="T20" fmla="*/ 190 w 190"/>
                <a:gd name="T21" fmla="*/ 72 h 7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0" h="72">
                  <a:moveTo>
                    <a:pt x="186" y="0"/>
                  </a:moveTo>
                  <a:lnTo>
                    <a:pt x="190" y="4"/>
                  </a:lnTo>
                  <a:lnTo>
                    <a:pt x="188" y="8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14" name="Freeform 19"/>
            <p:cNvSpPr>
              <a:spLocks/>
            </p:cNvSpPr>
            <p:nvPr/>
          </p:nvSpPr>
          <p:spPr bwMode="auto">
            <a:xfrm>
              <a:off x="1993900" y="2505075"/>
              <a:ext cx="190500" cy="271463"/>
            </a:xfrm>
            <a:custGeom>
              <a:avLst/>
              <a:gdLst>
                <a:gd name="T0" fmla="*/ 2147483647 w 120"/>
                <a:gd name="T1" fmla="*/ 2147483647 h 171"/>
                <a:gd name="T2" fmla="*/ 2147483647 w 120"/>
                <a:gd name="T3" fmla="*/ 2147483647 h 171"/>
                <a:gd name="T4" fmla="*/ 0 w 120"/>
                <a:gd name="T5" fmla="*/ 2147483647 h 171"/>
                <a:gd name="T6" fmla="*/ 2147483647 w 120"/>
                <a:gd name="T7" fmla="*/ 0 h 171"/>
                <a:gd name="T8" fmla="*/ 2147483647 w 120"/>
                <a:gd name="T9" fmla="*/ 0 h 171"/>
                <a:gd name="T10" fmla="*/ 2147483647 w 120"/>
                <a:gd name="T11" fmla="*/ 2147483647 h 17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0"/>
                <a:gd name="T19" fmla="*/ 0 h 171"/>
                <a:gd name="T20" fmla="*/ 120 w 120"/>
                <a:gd name="T21" fmla="*/ 171 h 17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0" h="171">
                  <a:moveTo>
                    <a:pt x="120" y="166"/>
                  </a:moveTo>
                  <a:lnTo>
                    <a:pt x="114" y="171"/>
                  </a:lnTo>
                  <a:lnTo>
                    <a:pt x="0" y="4"/>
                  </a:lnTo>
                  <a:lnTo>
                    <a:pt x="2" y="0"/>
                  </a:lnTo>
                  <a:lnTo>
                    <a:pt x="8" y="0"/>
                  </a:lnTo>
                  <a:lnTo>
                    <a:pt x="120" y="166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15" name="Freeform 20"/>
            <p:cNvSpPr>
              <a:spLocks/>
            </p:cNvSpPr>
            <p:nvPr/>
          </p:nvSpPr>
          <p:spPr bwMode="auto">
            <a:xfrm>
              <a:off x="1993900" y="2166938"/>
              <a:ext cx="228600" cy="338137"/>
            </a:xfrm>
            <a:custGeom>
              <a:avLst/>
              <a:gdLst>
                <a:gd name="T0" fmla="*/ 2147483647 w 144"/>
                <a:gd name="T1" fmla="*/ 2147483647 h 213"/>
                <a:gd name="T2" fmla="*/ 2147483647 w 144"/>
                <a:gd name="T3" fmla="*/ 2147483647 h 213"/>
                <a:gd name="T4" fmla="*/ 0 w 144"/>
                <a:gd name="T5" fmla="*/ 2147483647 h 213"/>
                <a:gd name="T6" fmla="*/ 2147483647 w 144"/>
                <a:gd name="T7" fmla="*/ 0 h 213"/>
                <a:gd name="T8" fmla="*/ 2147483647 w 144"/>
                <a:gd name="T9" fmla="*/ 2147483647 h 213"/>
                <a:gd name="T10" fmla="*/ 2147483647 w 144"/>
                <a:gd name="T11" fmla="*/ 2147483647 h 213"/>
                <a:gd name="T12" fmla="*/ 2147483647 w 144"/>
                <a:gd name="T13" fmla="*/ 2147483647 h 2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4"/>
                <a:gd name="T22" fmla="*/ 0 h 213"/>
                <a:gd name="T23" fmla="*/ 144 w 144"/>
                <a:gd name="T24" fmla="*/ 213 h 21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4" h="213">
                  <a:moveTo>
                    <a:pt x="8" y="213"/>
                  </a:moveTo>
                  <a:lnTo>
                    <a:pt x="2" y="213"/>
                  </a:lnTo>
                  <a:lnTo>
                    <a:pt x="0" y="209"/>
                  </a:lnTo>
                  <a:lnTo>
                    <a:pt x="142" y="0"/>
                  </a:lnTo>
                  <a:lnTo>
                    <a:pt x="144" y="6"/>
                  </a:lnTo>
                  <a:lnTo>
                    <a:pt x="144" y="10"/>
                  </a:lnTo>
                  <a:lnTo>
                    <a:pt x="8" y="21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16" name="Freeform 21"/>
            <p:cNvSpPr>
              <a:spLocks/>
            </p:cNvSpPr>
            <p:nvPr/>
          </p:nvSpPr>
          <p:spPr bwMode="auto">
            <a:xfrm>
              <a:off x="2219325" y="2166938"/>
              <a:ext cx="365125" cy="138112"/>
            </a:xfrm>
            <a:custGeom>
              <a:avLst/>
              <a:gdLst>
                <a:gd name="T0" fmla="*/ 2147483647 w 230"/>
                <a:gd name="T1" fmla="*/ 2147483647 h 87"/>
                <a:gd name="T2" fmla="*/ 2147483647 w 230"/>
                <a:gd name="T3" fmla="*/ 2147483647 h 87"/>
                <a:gd name="T4" fmla="*/ 0 w 230"/>
                <a:gd name="T5" fmla="*/ 0 h 87"/>
                <a:gd name="T6" fmla="*/ 2147483647 w 230"/>
                <a:gd name="T7" fmla="*/ 2147483647 h 87"/>
                <a:gd name="T8" fmla="*/ 2147483647 w 230"/>
                <a:gd name="T9" fmla="*/ 2147483647 h 87"/>
                <a:gd name="T10" fmla="*/ 2147483647 w 230"/>
                <a:gd name="T11" fmla="*/ 2147483647 h 87"/>
                <a:gd name="T12" fmla="*/ 2147483647 w 230"/>
                <a:gd name="T13" fmla="*/ 2147483647 h 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30"/>
                <a:gd name="T22" fmla="*/ 0 h 87"/>
                <a:gd name="T23" fmla="*/ 230 w 230"/>
                <a:gd name="T24" fmla="*/ 87 h 8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30" h="87">
                  <a:moveTo>
                    <a:pt x="2" y="10"/>
                  </a:moveTo>
                  <a:lnTo>
                    <a:pt x="2" y="6"/>
                  </a:lnTo>
                  <a:lnTo>
                    <a:pt x="0" y="0"/>
                  </a:lnTo>
                  <a:lnTo>
                    <a:pt x="228" y="78"/>
                  </a:lnTo>
                  <a:lnTo>
                    <a:pt x="230" y="85"/>
                  </a:lnTo>
                  <a:lnTo>
                    <a:pt x="226" y="87"/>
                  </a:lnTo>
                  <a:lnTo>
                    <a:pt x="2" y="1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17" name="Freeform 22"/>
            <p:cNvSpPr>
              <a:spLocks/>
            </p:cNvSpPr>
            <p:nvPr/>
          </p:nvSpPr>
          <p:spPr bwMode="auto">
            <a:xfrm>
              <a:off x="2578100" y="2301875"/>
              <a:ext cx="12700" cy="406400"/>
            </a:xfrm>
            <a:custGeom>
              <a:avLst/>
              <a:gdLst>
                <a:gd name="T0" fmla="*/ 0 w 8"/>
                <a:gd name="T1" fmla="*/ 2147483647 h 256"/>
                <a:gd name="T2" fmla="*/ 2147483647 w 8"/>
                <a:gd name="T3" fmla="*/ 0 h 256"/>
                <a:gd name="T4" fmla="*/ 2147483647 w 8"/>
                <a:gd name="T5" fmla="*/ 2147483647 h 256"/>
                <a:gd name="T6" fmla="*/ 2147483647 w 8"/>
                <a:gd name="T7" fmla="*/ 2147483647 h 256"/>
                <a:gd name="T8" fmla="*/ 2147483647 w 8"/>
                <a:gd name="T9" fmla="*/ 2147483647 h 256"/>
                <a:gd name="T10" fmla="*/ 0 w 8"/>
                <a:gd name="T11" fmla="*/ 2147483647 h 256"/>
                <a:gd name="T12" fmla="*/ 0 w 8"/>
                <a:gd name="T13" fmla="*/ 2147483647 h 25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256"/>
                <a:gd name="T23" fmla="*/ 8 w 8"/>
                <a:gd name="T24" fmla="*/ 256 h 25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256">
                  <a:moveTo>
                    <a:pt x="0" y="2"/>
                  </a:moveTo>
                  <a:lnTo>
                    <a:pt x="4" y="0"/>
                  </a:lnTo>
                  <a:lnTo>
                    <a:pt x="8" y="2"/>
                  </a:lnTo>
                  <a:lnTo>
                    <a:pt x="8" y="254"/>
                  </a:lnTo>
                  <a:lnTo>
                    <a:pt x="4" y="256"/>
                  </a:lnTo>
                  <a:lnTo>
                    <a:pt x="0" y="25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18" name="Freeform 23"/>
            <p:cNvSpPr>
              <a:spLocks/>
            </p:cNvSpPr>
            <p:nvPr/>
          </p:nvSpPr>
          <p:spPr bwMode="auto">
            <a:xfrm>
              <a:off x="2581275" y="2054225"/>
              <a:ext cx="314325" cy="250825"/>
            </a:xfrm>
            <a:custGeom>
              <a:avLst/>
              <a:gdLst>
                <a:gd name="T0" fmla="*/ 2147483647 w 198"/>
                <a:gd name="T1" fmla="*/ 2147483647 h 158"/>
                <a:gd name="T2" fmla="*/ 2147483647 w 198"/>
                <a:gd name="T3" fmla="*/ 2147483647 h 158"/>
                <a:gd name="T4" fmla="*/ 0 w 198"/>
                <a:gd name="T5" fmla="*/ 2147483647 h 158"/>
                <a:gd name="T6" fmla="*/ 2147483647 w 198"/>
                <a:gd name="T7" fmla="*/ 0 h 158"/>
                <a:gd name="T8" fmla="*/ 2147483647 w 198"/>
                <a:gd name="T9" fmla="*/ 2147483647 h 158"/>
                <a:gd name="T10" fmla="*/ 2147483647 w 198"/>
                <a:gd name="T11" fmla="*/ 2147483647 h 15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8"/>
                <a:gd name="T19" fmla="*/ 0 h 158"/>
                <a:gd name="T20" fmla="*/ 198 w 198"/>
                <a:gd name="T21" fmla="*/ 158 h 15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8" h="158">
                  <a:moveTo>
                    <a:pt x="6" y="158"/>
                  </a:moveTo>
                  <a:lnTo>
                    <a:pt x="2" y="156"/>
                  </a:lnTo>
                  <a:lnTo>
                    <a:pt x="0" y="149"/>
                  </a:lnTo>
                  <a:lnTo>
                    <a:pt x="194" y="0"/>
                  </a:lnTo>
                  <a:lnTo>
                    <a:pt x="198" y="9"/>
                  </a:lnTo>
                  <a:lnTo>
                    <a:pt x="6" y="158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19" name="Freeform 24"/>
            <p:cNvSpPr>
              <a:spLocks/>
            </p:cNvSpPr>
            <p:nvPr/>
          </p:nvSpPr>
          <p:spPr bwMode="auto">
            <a:xfrm>
              <a:off x="1676400" y="2498725"/>
              <a:ext cx="320675" cy="12700"/>
            </a:xfrm>
            <a:custGeom>
              <a:avLst/>
              <a:gdLst>
                <a:gd name="T0" fmla="*/ 2147483647 w 202"/>
                <a:gd name="T1" fmla="*/ 0 h 8"/>
                <a:gd name="T2" fmla="*/ 2147483647 w 202"/>
                <a:gd name="T3" fmla="*/ 2147483647 h 8"/>
                <a:gd name="T4" fmla="*/ 2147483647 w 202"/>
                <a:gd name="T5" fmla="*/ 2147483647 h 8"/>
                <a:gd name="T6" fmla="*/ 0 w 202"/>
                <a:gd name="T7" fmla="*/ 2147483647 h 8"/>
                <a:gd name="T8" fmla="*/ 0 w 202"/>
                <a:gd name="T9" fmla="*/ 0 h 8"/>
                <a:gd name="T10" fmla="*/ 2147483647 w 202"/>
                <a:gd name="T11" fmla="*/ 0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02"/>
                <a:gd name="T19" fmla="*/ 0 h 8"/>
                <a:gd name="T20" fmla="*/ 202 w 202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02" h="8">
                  <a:moveTo>
                    <a:pt x="200" y="0"/>
                  </a:moveTo>
                  <a:lnTo>
                    <a:pt x="202" y="4"/>
                  </a:lnTo>
                  <a:lnTo>
                    <a:pt x="20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20" name="Freeform 25"/>
            <p:cNvSpPr>
              <a:spLocks/>
            </p:cNvSpPr>
            <p:nvPr/>
          </p:nvSpPr>
          <p:spPr bwMode="auto">
            <a:xfrm>
              <a:off x="1422400" y="2146300"/>
              <a:ext cx="158750" cy="287338"/>
            </a:xfrm>
            <a:custGeom>
              <a:avLst/>
              <a:gdLst>
                <a:gd name="T0" fmla="*/ 2147483647 w 100"/>
                <a:gd name="T1" fmla="*/ 2147483647 h 181"/>
                <a:gd name="T2" fmla="*/ 2147483647 w 100"/>
                <a:gd name="T3" fmla="*/ 2147483647 h 181"/>
                <a:gd name="T4" fmla="*/ 0 w 100"/>
                <a:gd name="T5" fmla="*/ 2147483647 h 181"/>
                <a:gd name="T6" fmla="*/ 2147483647 w 100"/>
                <a:gd name="T7" fmla="*/ 2147483647 h 181"/>
                <a:gd name="T8" fmla="*/ 2147483647 w 100"/>
                <a:gd name="T9" fmla="*/ 0 h 181"/>
                <a:gd name="T10" fmla="*/ 2147483647 w 100"/>
                <a:gd name="T11" fmla="*/ 2147483647 h 1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0"/>
                <a:gd name="T19" fmla="*/ 0 h 181"/>
                <a:gd name="T20" fmla="*/ 100 w 100"/>
                <a:gd name="T21" fmla="*/ 181 h 1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0" h="181">
                  <a:moveTo>
                    <a:pt x="100" y="177"/>
                  </a:moveTo>
                  <a:lnTo>
                    <a:pt x="94" y="181"/>
                  </a:lnTo>
                  <a:lnTo>
                    <a:pt x="0" y="8"/>
                  </a:lnTo>
                  <a:lnTo>
                    <a:pt x="2" y="4"/>
                  </a:lnTo>
                  <a:lnTo>
                    <a:pt x="4" y="0"/>
                  </a:lnTo>
                  <a:lnTo>
                    <a:pt x="100" y="177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21" name="Freeform 26"/>
            <p:cNvSpPr>
              <a:spLocks/>
            </p:cNvSpPr>
            <p:nvPr/>
          </p:nvSpPr>
          <p:spPr bwMode="auto">
            <a:xfrm>
              <a:off x="1431925" y="1878013"/>
              <a:ext cx="171450" cy="301625"/>
            </a:xfrm>
            <a:custGeom>
              <a:avLst/>
              <a:gdLst>
                <a:gd name="T0" fmla="*/ 2147483647 w 108"/>
                <a:gd name="T1" fmla="*/ 2147483647 h 190"/>
                <a:gd name="T2" fmla="*/ 0 w 108"/>
                <a:gd name="T3" fmla="*/ 2147483647 h 190"/>
                <a:gd name="T4" fmla="*/ 2147483647 w 108"/>
                <a:gd name="T5" fmla="*/ 0 h 190"/>
                <a:gd name="T6" fmla="*/ 2147483647 w 108"/>
                <a:gd name="T7" fmla="*/ 2147483647 h 190"/>
                <a:gd name="T8" fmla="*/ 2147483647 w 108"/>
                <a:gd name="T9" fmla="*/ 2147483647 h 1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8"/>
                <a:gd name="T16" fmla="*/ 0 h 190"/>
                <a:gd name="T17" fmla="*/ 108 w 108"/>
                <a:gd name="T18" fmla="*/ 190 h 1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8" h="190">
                  <a:moveTo>
                    <a:pt x="8" y="190"/>
                  </a:moveTo>
                  <a:lnTo>
                    <a:pt x="0" y="186"/>
                  </a:lnTo>
                  <a:lnTo>
                    <a:pt x="102" y="0"/>
                  </a:lnTo>
                  <a:lnTo>
                    <a:pt x="108" y="4"/>
                  </a:lnTo>
                  <a:lnTo>
                    <a:pt x="8" y="190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22" name="Freeform 27"/>
            <p:cNvSpPr>
              <a:spLocks/>
            </p:cNvSpPr>
            <p:nvPr/>
          </p:nvSpPr>
          <p:spPr bwMode="auto">
            <a:xfrm>
              <a:off x="1393825" y="1854200"/>
              <a:ext cx="171450" cy="301625"/>
            </a:xfrm>
            <a:custGeom>
              <a:avLst/>
              <a:gdLst>
                <a:gd name="T0" fmla="*/ 2147483647 w 108"/>
                <a:gd name="T1" fmla="*/ 2147483647 h 190"/>
                <a:gd name="T2" fmla="*/ 0 w 108"/>
                <a:gd name="T3" fmla="*/ 2147483647 h 190"/>
                <a:gd name="T4" fmla="*/ 2147483647 w 108"/>
                <a:gd name="T5" fmla="*/ 0 h 190"/>
                <a:gd name="T6" fmla="*/ 2147483647 w 108"/>
                <a:gd name="T7" fmla="*/ 2147483647 h 190"/>
                <a:gd name="T8" fmla="*/ 2147483647 w 108"/>
                <a:gd name="T9" fmla="*/ 2147483647 h 1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8"/>
                <a:gd name="T16" fmla="*/ 0 h 190"/>
                <a:gd name="T17" fmla="*/ 108 w 108"/>
                <a:gd name="T18" fmla="*/ 190 h 1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8" h="190">
                  <a:moveTo>
                    <a:pt x="6" y="190"/>
                  </a:moveTo>
                  <a:lnTo>
                    <a:pt x="0" y="186"/>
                  </a:lnTo>
                  <a:lnTo>
                    <a:pt x="100" y="0"/>
                  </a:lnTo>
                  <a:lnTo>
                    <a:pt x="108" y="5"/>
                  </a:lnTo>
                  <a:lnTo>
                    <a:pt x="6" y="190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23" name="Freeform 28"/>
            <p:cNvSpPr>
              <a:spLocks/>
            </p:cNvSpPr>
            <p:nvPr/>
          </p:nvSpPr>
          <p:spPr bwMode="auto">
            <a:xfrm>
              <a:off x="1104900" y="2146300"/>
              <a:ext cx="323850" cy="12700"/>
            </a:xfrm>
            <a:custGeom>
              <a:avLst/>
              <a:gdLst>
                <a:gd name="T0" fmla="*/ 2147483647 w 204"/>
                <a:gd name="T1" fmla="*/ 0 h 8"/>
                <a:gd name="T2" fmla="*/ 2147483647 w 204"/>
                <a:gd name="T3" fmla="*/ 2147483647 h 8"/>
                <a:gd name="T4" fmla="*/ 2147483647 w 204"/>
                <a:gd name="T5" fmla="*/ 2147483647 h 8"/>
                <a:gd name="T6" fmla="*/ 0 w 204"/>
                <a:gd name="T7" fmla="*/ 2147483647 h 8"/>
                <a:gd name="T8" fmla="*/ 0 w 204"/>
                <a:gd name="T9" fmla="*/ 0 h 8"/>
                <a:gd name="T10" fmla="*/ 2147483647 w 204"/>
                <a:gd name="T11" fmla="*/ 0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04"/>
                <a:gd name="T19" fmla="*/ 0 h 8"/>
                <a:gd name="T20" fmla="*/ 204 w 204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04" h="8">
                  <a:moveTo>
                    <a:pt x="204" y="0"/>
                  </a:moveTo>
                  <a:lnTo>
                    <a:pt x="202" y="4"/>
                  </a:lnTo>
                  <a:lnTo>
                    <a:pt x="20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24" name="Freeform 29"/>
            <p:cNvSpPr>
              <a:spLocks/>
            </p:cNvSpPr>
            <p:nvPr/>
          </p:nvSpPr>
          <p:spPr bwMode="auto">
            <a:xfrm>
              <a:off x="850900" y="2227263"/>
              <a:ext cx="155575" cy="277812"/>
            </a:xfrm>
            <a:custGeom>
              <a:avLst/>
              <a:gdLst>
                <a:gd name="T0" fmla="*/ 2147483647 w 98"/>
                <a:gd name="T1" fmla="*/ 0 h 175"/>
                <a:gd name="T2" fmla="*/ 2147483647 w 98"/>
                <a:gd name="T3" fmla="*/ 2147483647 h 175"/>
                <a:gd name="T4" fmla="*/ 2147483647 w 98"/>
                <a:gd name="T5" fmla="*/ 2147483647 h 175"/>
                <a:gd name="T6" fmla="*/ 2147483647 w 98"/>
                <a:gd name="T7" fmla="*/ 2147483647 h 175"/>
                <a:gd name="T8" fmla="*/ 0 w 98"/>
                <a:gd name="T9" fmla="*/ 2147483647 h 175"/>
                <a:gd name="T10" fmla="*/ 2147483647 w 98"/>
                <a:gd name="T11" fmla="*/ 0 h 1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75"/>
                <a:gd name="T20" fmla="*/ 98 w 98"/>
                <a:gd name="T21" fmla="*/ 175 h 1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75">
                  <a:moveTo>
                    <a:pt x="92" y="0"/>
                  </a:moveTo>
                  <a:lnTo>
                    <a:pt x="98" y="4"/>
                  </a:lnTo>
                  <a:lnTo>
                    <a:pt x="6" y="175"/>
                  </a:lnTo>
                  <a:lnTo>
                    <a:pt x="2" y="175"/>
                  </a:lnTo>
                  <a:lnTo>
                    <a:pt x="0" y="171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25" name="Freeform 30"/>
            <p:cNvSpPr>
              <a:spLocks/>
            </p:cNvSpPr>
            <p:nvPr/>
          </p:nvSpPr>
          <p:spPr bwMode="auto">
            <a:xfrm>
              <a:off x="901700" y="2251075"/>
              <a:ext cx="146050" cy="257175"/>
            </a:xfrm>
            <a:custGeom>
              <a:avLst/>
              <a:gdLst>
                <a:gd name="T0" fmla="*/ 2147483647 w 92"/>
                <a:gd name="T1" fmla="*/ 0 h 162"/>
                <a:gd name="T2" fmla="*/ 2147483647 w 92"/>
                <a:gd name="T3" fmla="*/ 2147483647 h 162"/>
                <a:gd name="T4" fmla="*/ 2147483647 w 92"/>
                <a:gd name="T5" fmla="*/ 2147483647 h 162"/>
                <a:gd name="T6" fmla="*/ 0 w 92"/>
                <a:gd name="T7" fmla="*/ 2147483647 h 162"/>
                <a:gd name="T8" fmla="*/ 2147483647 w 92"/>
                <a:gd name="T9" fmla="*/ 0 h 1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162"/>
                <a:gd name="T17" fmla="*/ 92 w 92"/>
                <a:gd name="T18" fmla="*/ 162 h 16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162">
                  <a:moveTo>
                    <a:pt x="84" y="0"/>
                  </a:moveTo>
                  <a:lnTo>
                    <a:pt x="92" y="4"/>
                  </a:lnTo>
                  <a:lnTo>
                    <a:pt x="6" y="162"/>
                  </a:lnTo>
                  <a:lnTo>
                    <a:pt x="0" y="1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26" name="Freeform 31"/>
            <p:cNvSpPr>
              <a:spLocks/>
            </p:cNvSpPr>
            <p:nvPr/>
          </p:nvSpPr>
          <p:spPr bwMode="auto">
            <a:xfrm>
              <a:off x="539750" y="2498725"/>
              <a:ext cx="314325" cy="12700"/>
            </a:xfrm>
            <a:custGeom>
              <a:avLst/>
              <a:gdLst>
                <a:gd name="T0" fmla="*/ 2147483647 w 198"/>
                <a:gd name="T1" fmla="*/ 0 h 8"/>
                <a:gd name="T2" fmla="*/ 2147483647 w 198"/>
                <a:gd name="T3" fmla="*/ 2147483647 h 8"/>
                <a:gd name="T4" fmla="*/ 2147483647 w 198"/>
                <a:gd name="T5" fmla="*/ 2147483647 h 8"/>
                <a:gd name="T6" fmla="*/ 0 w 198"/>
                <a:gd name="T7" fmla="*/ 2147483647 h 8"/>
                <a:gd name="T8" fmla="*/ 0 w 198"/>
                <a:gd name="T9" fmla="*/ 0 h 8"/>
                <a:gd name="T10" fmla="*/ 2147483647 w 198"/>
                <a:gd name="T11" fmla="*/ 0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8"/>
                <a:gd name="T19" fmla="*/ 0 h 8"/>
                <a:gd name="T20" fmla="*/ 198 w 198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8" h="8">
                  <a:moveTo>
                    <a:pt x="196" y="0"/>
                  </a:moveTo>
                  <a:lnTo>
                    <a:pt x="198" y="4"/>
                  </a:lnTo>
                  <a:lnTo>
                    <a:pt x="196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27" name="Freeform 32"/>
            <p:cNvSpPr>
              <a:spLocks/>
            </p:cNvSpPr>
            <p:nvPr/>
          </p:nvSpPr>
          <p:spPr bwMode="auto">
            <a:xfrm>
              <a:off x="850900" y="2505075"/>
              <a:ext cx="196850" cy="358775"/>
            </a:xfrm>
            <a:custGeom>
              <a:avLst/>
              <a:gdLst>
                <a:gd name="T0" fmla="*/ 0 w 124"/>
                <a:gd name="T1" fmla="*/ 2147483647 h 226"/>
                <a:gd name="T2" fmla="*/ 2147483647 w 124"/>
                <a:gd name="T3" fmla="*/ 0 h 226"/>
                <a:gd name="T4" fmla="*/ 2147483647 w 124"/>
                <a:gd name="T5" fmla="*/ 0 h 226"/>
                <a:gd name="T6" fmla="*/ 2147483647 w 124"/>
                <a:gd name="T7" fmla="*/ 2147483647 h 226"/>
                <a:gd name="T8" fmla="*/ 2147483647 w 124"/>
                <a:gd name="T9" fmla="*/ 2147483647 h 226"/>
                <a:gd name="T10" fmla="*/ 2147483647 w 124"/>
                <a:gd name="T11" fmla="*/ 2147483647 h 226"/>
                <a:gd name="T12" fmla="*/ 0 w 124"/>
                <a:gd name="T13" fmla="*/ 2147483647 h 2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4"/>
                <a:gd name="T22" fmla="*/ 0 h 226"/>
                <a:gd name="T23" fmla="*/ 124 w 124"/>
                <a:gd name="T24" fmla="*/ 226 h 22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4" h="226">
                  <a:moveTo>
                    <a:pt x="0" y="4"/>
                  </a:moveTo>
                  <a:lnTo>
                    <a:pt x="2" y="0"/>
                  </a:lnTo>
                  <a:lnTo>
                    <a:pt x="6" y="0"/>
                  </a:lnTo>
                  <a:lnTo>
                    <a:pt x="124" y="217"/>
                  </a:lnTo>
                  <a:lnTo>
                    <a:pt x="122" y="222"/>
                  </a:lnTo>
                  <a:lnTo>
                    <a:pt x="120" y="22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28" name="Freeform 33"/>
            <p:cNvSpPr>
              <a:spLocks/>
            </p:cNvSpPr>
            <p:nvPr/>
          </p:nvSpPr>
          <p:spPr bwMode="auto">
            <a:xfrm>
              <a:off x="1041400" y="2849563"/>
              <a:ext cx="387350" cy="14287"/>
            </a:xfrm>
            <a:custGeom>
              <a:avLst/>
              <a:gdLst>
                <a:gd name="T0" fmla="*/ 0 w 244"/>
                <a:gd name="T1" fmla="*/ 2147483647 h 9"/>
                <a:gd name="T2" fmla="*/ 2147483647 w 244"/>
                <a:gd name="T3" fmla="*/ 2147483647 h 9"/>
                <a:gd name="T4" fmla="*/ 2147483647 w 244"/>
                <a:gd name="T5" fmla="*/ 0 h 9"/>
                <a:gd name="T6" fmla="*/ 2147483647 w 244"/>
                <a:gd name="T7" fmla="*/ 0 h 9"/>
                <a:gd name="T8" fmla="*/ 2147483647 w 244"/>
                <a:gd name="T9" fmla="*/ 2147483647 h 9"/>
                <a:gd name="T10" fmla="*/ 2147483647 w 244"/>
                <a:gd name="T11" fmla="*/ 2147483647 h 9"/>
                <a:gd name="T12" fmla="*/ 0 w 244"/>
                <a:gd name="T13" fmla="*/ 2147483647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4"/>
                <a:gd name="T22" fmla="*/ 0 h 9"/>
                <a:gd name="T23" fmla="*/ 244 w 244"/>
                <a:gd name="T24" fmla="*/ 9 h 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4" h="9">
                  <a:moveTo>
                    <a:pt x="0" y="9"/>
                  </a:moveTo>
                  <a:lnTo>
                    <a:pt x="2" y="5"/>
                  </a:lnTo>
                  <a:lnTo>
                    <a:pt x="4" y="0"/>
                  </a:lnTo>
                  <a:lnTo>
                    <a:pt x="240" y="0"/>
                  </a:lnTo>
                  <a:lnTo>
                    <a:pt x="242" y="5"/>
                  </a:lnTo>
                  <a:lnTo>
                    <a:pt x="244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29" name="Rectangle 34"/>
            <p:cNvSpPr>
              <a:spLocks noChangeArrowheads="1"/>
            </p:cNvSpPr>
            <p:nvPr/>
          </p:nvSpPr>
          <p:spPr bwMode="auto">
            <a:xfrm>
              <a:off x="1069975" y="2798763"/>
              <a:ext cx="330200" cy="14287"/>
            </a:xfrm>
            <a:prstGeom prst="rect">
              <a:avLst/>
            </a:prstGeom>
            <a:solidFill>
              <a:schemeClr val="hlink"/>
            </a:solidFill>
            <a:ln w="0">
              <a:solidFill>
                <a:schemeClr val="hlink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31830" name="Freeform 35"/>
            <p:cNvSpPr>
              <a:spLocks/>
            </p:cNvSpPr>
            <p:nvPr/>
          </p:nvSpPr>
          <p:spPr bwMode="auto">
            <a:xfrm>
              <a:off x="1422400" y="2579688"/>
              <a:ext cx="155575" cy="284162"/>
            </a:xfrm>
            <a:custGeom>
              <a:avLst/>
              <a:gdLst>
                <a:gd name="T0" fmla="*/ 2147483647 w 98"/>
                <a:gd name="T1" fmla="*/ 0 h 179"/>
                <a:gd name="T2" fmla="*/ 2147483647 w 98"/>
                <a:gd name="T3" fmla="*/ 2147483647 h 179"/>
                <a:gd name="T4" fmla="*/ 2147483647 w 98"/>
                <a:gd name="T5" fmla="*/ 2147483647 h 179"/>
                <a:gd name="T6" fmla="*/ 2147483647 w 98"/>
                <a:gd name="T7" fmla="*/ 2147483647 h 179"/>
                <a:gd name="T8" fmla="*/ 0 w 98"/>
                <a:gd name="T9" fmla="*/ 2147483647 h 179"/>
                <a:gd name="T10" fmla="*/ 2147483647 w 98"/>
                <a:gd name="T11" fmla="*/ 0 h 1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79"/>
                <a:gd name="T20" fmla="*/ 98 w 98"/>
                <a:gd name="T21" fmla="*/ 179 h 1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79">
                  <a:moveTo>
                    <a:pt x="92" y="0"/>
                  </a:moveTo>
                  <a:lnTo>
                    <a:pt x="98" y="4"/>
                  </a:lnTo>
                  <a:lnTo>
                    <a:pt x="4" y="179"/>
                  </a:lnTo>
                  <a:lnTo>
                    <a:pt x="2" y="175"/>
                  </a:lnTo>
                  <a:lnTo>
                    <a:pt x="0" y="17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31" name="Freeform 37"/>
            <p:cNvSpPr>
              <a:spLocks noEditPoints="1"/>
            </p:cNvSpPr>
            <p:nvPr/>
          </p:nvSpPr>
          <p:spPr bwMode="auto">
            <a:xfrm>
              <a:off x="1852613" y="5708650"/>
              <a:ext cx="100012" cy="100013"/>
            </a:xfrm>
            <a:custGeom>
              <a:avLst/>
              <a:gdLst>
                <a:gd name="T0" fmla="*/ 0 w 63"/>
                <a:gd name="T1" fmla="*/ 2147483647 h 63"/>
                <a:gd name="T2" fmla="*/ 0 w 63"/>
                <a:gd name="T3" fmla="*/ 2147483647 h 63"/>
                <a:gd name="T4" fmla="*/ 2147483647 w 63"/>
                <a:gd name="T5" fmla="*/ 2147483647 h 63"/>
                <a:gd name="T6" fmla="*/ 2147483647 w 63"/>
                <a:gd name="T7" fmla="*/ 2147483647 h 63"/>
                <a:gd name="T8" fmla="*/ 2147483647 w 63"/>
                <a:gd name="T9" fmla="*/ 2147483647 h 63"/>
                <a:gd name="T10" fmla="*/ 2147483647 w 63"/>
                <a:gd name="T11" fmla="*/ 0 h 63"/>
                <a:gd name="T12" fmla="*/ 2147483647 w 63"/>
                <a:gd name="T13" fmla="*/ 0 h 63"/>
                <a:gd name="T14" fmla="*/ 2147483647 w 63"/>
                <a:gd name="T15" fmla="*/ 0 h 63"/>
                <a:gd name="T16" fmla="*/ 2147483647 w 63"/>
                <a:gd name="T17" fmla="*/ 2147483647 h 63"/>
                <a:gd name="T18" fmla="*/ 2147483647 w 63"/>
                <a:gd name="T19" fmla="*/ 2147483647 h 63"/>
                <a:gd name="T20" fmla="*/ 2147483647 w 63"/>
                <a:gd name="T21" fmla="*/ 2147483647 h 63"/>
                <a:gd name="T22" fmla="*/ 2147483647 w 63"/>
                <a:gd name="T23" fmla="*/ 2147483647 h 63"/>
                <a:gd name="T24" fmla="*/ 2147483647 w 63"/>
                <a:gd name="T25" fmla="*/ 2147483647 h 63"/>
                <a:gd name="T26" fmla="*/ 2147483647 w 63"/>
                <a:gd name="T27" fmla="*/ 2147483647 h 63"/>
                <a:gd name="T28" fmla="*/ 2147483647 w 63"/>
                <a:gd name="T29" fmla="*/ 2147483647 h 63"/>
                <a:gd name="T30" fmla="*/ 2147483647 w 63"/>
                <a:gd name="T31" fmla="*/ 2147483647 h 63"/>
                <a:gd name="T32" fmla="*/ 2147483647 w 63"/>
                <a:gd name="T33" fmla="*/ 2147483647 h 63"/>
                <a:gd name="T34" fmla="*/ 2147483647 w 63"/>
                <a:gd name="T35" fmla="*/ 2147483647 h 63"/>
                <a:gd name="T36" fmla="*/ 2147483647 w 63"/>
                <a:gd name="T37" fmla="*/ 2147483647 h 63"/>
                <a:gd name="T38" fmla="*/ 2147483647 w 63"/>
                <a:gd name="T39" fmla="*/ 2147483647 h 63"/>
                <a:gd name="T40" fmla="*/ 2147483647 w 63"/>
                <a:gd name="T41" fmla="*/ 2147483647 h 63"/>
                <a:gd name="T42" fmla="*/ 2147483647 w 63"/>
                <a:gd name="T43" fmla="*/ 2147483647 h 63"/>
                <a:gd name="T44" fmla="*/ 2147483647 w 63"/>
                <a:gd name="T45" fmla="*/ 2147483647 h 63"/>
                <a:gd name="T46" fmla="*/ 0 w 63"/>
                <a:gd name="T47" fmla="*/ 2147483647 h 63"/>
                <a:gd name="T48" fmla="*/ 0 w 63"/>
                <a:gd name="T49" fmla="*/ 2147483647 h 63"/>
                <a:gd name="T50" fmla="*/ 2147483647 w 63"/>
                <a:gd name="T51" fmla="*/ 2147483647 h 63"/>
                <a:gd name="T52" fmla="*/ 2147483647 w 63"/>
                <a:gd name="T53" fmla="*/ 2147483647 h 63"/>
                <a:gd name="T54" fmla="*/ 2147483647 w 63"/>
                <a:gd name="T55" fmla="*/ 2147483647 h 63"/>
                <a:gd name="T56" fmla="*/ 2147483647 w 63"/>
                <a:gd name="T57" fmla="*/ 2147483647 h 63"/>
                <a:gd name="T58" fmla="*/ 2147483647 w 63"/>
                <a:gd name="T59" fmla="*/ 2147483647 h 63"/>
                <a:gd name="T60" fmla="*/ 2147483647 w 63"/>
                <a:gd name="T61" fmla="*/ 2147483647 h 63"/>
                <a:gd name="T62" fmla="*/ 2147483647 w 63"/>
                <a:gd name="T63" fmla="*/ 2147483647 h 63"/>
                <a:gd name="T64" fmla="*/ 2147483647 w 63"/>
                <a:gd name="T65" fmla="*/ 2147483647 h 63"/>
                <a:gd name="T66" fmla="*/ 2147483647 w 63"/>
                <a:gd name="T67" fmla="*/ 2147483647 h 63"/>
                <a:gd name="T68" fmla="*/ 2147483647 w 63"/>
                <a:gd name="T69" fmla="*/ 2147483647 h 63"/>
                <a:gd name="T70" fmla="*/ 2147483647 w 63"/>
                <a:gd name="T71" fmla="*/ 2147483647 h 63"/>
                <a:gd name="T72" fmla="*/ 2147483647 w 63"/>
                <a:gd name="T73" fmla="*/ 2147483647 h 63"/>
                <a:gd name="T74" fmla="*/ 2147483647 w 63"/>
                <a:gd name="T75" fmla="*/ 2147483647 h 63"/>
                <a:gd name="T76" fmla="*/ 2147483647 w 63"/>
                <a:gd name="T77" fmla="*/ 2147483647 h 63"/>
                <a:gd name="T78" fmla="*/ 2147483647 w 63"/>
                <a:gd name="T79" fmla="*/ 2147483647 h 63"/>
                <a:gd name="T80" fmla="*/ 2147483647 w 63"/>
                <a:gd name="T81" fmla="*/ 2147483647 h 63"/>
                <a:gd name="T82" fmla="*/ 2147483647 w 63"/>
                <a:gd name="T83" fmla="*/ 2147483647 h 63"/>
                <a:gd name="T84" fmla="*/ 2147483647 w 63"/>
                <a:gd name="T85" fmla="*/ 2147483647 h 63"/>
                <a:gd name="T86" fmla="*/ 2147483647 w 63"/>
                <a:gd name="T87" fmla="*/ 2147483647 h 63"/>
                <a:gd name="T88" fmla="*/ 2147483647 w 63"/>
                <a:gd name="T89" fmla="*/ 2147483647 h 63"/>
                <a:gd name="T90" fmla="*/ 2147483647 w 63"/>
                <a:gd name="T91" fmla="*/ 2147483647 h 63"/>
                <a:gd name="T92" fmla="*/ 2147483647 w 63"/>
                <a:gd name="T93" fmla="*/ 2147483647 h 63"/>
                <a:gd name="T94" fmla="*/ 2147483647 w 63"/>
                <a:gd name="T95" fmla="*/ 2147483647 h 63"/>
                <a:gd name="T96" fmla="*/ 2147483647 w 63"/>
                <a:gd name="T97" fmla="*/ 2147483647 h 63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3"/>
                <a:gd name="T148" fmla="*/ 0 h 63"/>
                <a:gd name="T149" fmla="*/ 63 w 63"/>
                <a:gd name="T150" fmla="*/ 63 h 63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3" h="63">
                  <a:moveTo>
                    <a:pt x="0" y="32"/>
                  </a:moveTo>
                  <a:lnTo>
                    <a:pt x="0" y="22"/>
                  </a:lnTo>
                  <a:lnTo>
                    <a:pt x="5" y="15"/>
                  </a:lnTo>
                  <a:lnTo>
                    <a:pt x="10" y="8"/>
                  </a:lnTo>
                  <a:lnTo>
                    <a:pt x="14" y="2"/>
                  </a:lnTo>
                  <a:lnTo>
                    <a:pt x="23" y="0"/>
                  </a:lnTo>
                  <a:lnTo>
                    <a:pt x="30" y="0"/>
                  </a:lnTo>
                  <a:lnTo>
                    <a:pt x="40" y="0"/>
                  </a:lnTo>
                  <a:lnTo>
                    <a:pt x="49" y="4"/>
                  </a:lnTo>
                  <a:lnTo>
                    <a:pt x="53" y="8"/>
                  </a:lnTo>
                  <a:lnTo>
                    <a:pt x="58" y="15"/>
                  </a:lnTo>
                  <a:lnTo>
                    <a:pt x="63" y="22"/>
                  </a:lnTo>
                  <a:lnTo>
                    <a:pt x="63" y="30"/>
                  </a:lnTo>
                  <a:lnTo>
                    <a:pt x="63" y="41"/>
                  </a:lnTo>
                  <a:lnTo>
                    <a:pt x="58" y="48"/>
                  </a:lnTo>
                  <a:lnTo>
                    <a:pt x="53" y="54"/>
                  </a:lnTo>
                  <a:lnTo>
                    <a:pt x="47" y="59"/>
                  </a:lnTo>
                  <a:lnTo>
                    <a:pt x="40" y="63"/>
                  </a:lnTo>
                  <a:lnTo>
                    <a:pt x="30" y="63"/>
                  </a:lnTo>
                  <a:lnTo>
                    <a:pt x="23" y="63"/>
                  </a:lnTo>
                  <a:lnTo>
                    <a:pt x="14" y="59"/>
                  </a:lnTo>
                  <a:lnTo>
                    <a:pt x="10" y="54"/>
                  </a:lnTo>
                  <a:lnTo>
                    <a:pt x="5" y="48"/>
                  </a:lnTo>
                  <a:lnTo>
                    <a:pt x="0" y="39"/>
                  </a:lnTo>
                  <a:lnTo>
                    <a:pt x="0" y="32"/>
                  </a:lnTo>
                  <a:close/>
                  <a:moveTo>
                    <a:pt x="10" y="32"/>
                  </a:moveTo>
                  <a:lnTo>
                    <a:pt x="10" y="39"/>
                  </a:lnTo>
                  <a:lnTo>
                    <a:pt x="12" y="46"/>
                  </a:lnTo>
                  <a:lnTo>
                    <a:pt x="14" y="50"/>
                  </a:lnTo>
                  <a:lnTo>
                    <a:pt x="19" y="54"/>
                  </a:lnTo>
                  <a:lnTo>
                    <a:pt x="26" y="56"/>
                  </a:lnTo>
                  <a:lnTo>
                    <a:pt x="30" y="56"/>
                  </a:lnTo>
                  <a:lnTo>
                    <a:pt x="37" y="56"/>
                  </a:lnTo>
                  <a:lnTo>
                    <a:pt x="42" y="54"/>
                  </a:lnTo>
                  <a:lnTo>
                    <a:pt x="47" y="50"/>
                  </a:lnTo>
                  <a:lnTo>
                    <a:pt x="51" y="46"/>
                  </a:lnTo>
                  <a:lnTo>
                    <a:pt x="53" y="39"/>
                  </a:lnTo>
                  <a:lnTo>
                    <a:pt x="53" y="30"/>
                  </a:lnTo>
                  <a:lnTo>
                    <a:pt x="53" y="24"/>
                  </a:lnTo>
                  <a:lnTo>
                    <a:pt x="51" y="17"/>
                  </a:lnTo>
                  <a:lnTo>
                    <a:pt x="49" y="13"/>
                  </a:lnTo>
                  <a:lnTo>
                    <a:pt x="44" y="8"/>
                  </a:lnTo>
                  <a:lnTo>
                    <a:pt x="37" y="6"/>
                  </a:lnTo>
                  <a:lnTo>
                    <a:pt x="30" y="6"/>
                  </a:lnTo>
                  <a:lnTo>
                    <a:pt x="23" y="8"/>
                  </a:lnTo>
                  <a:lnTo>
                    <a:pt x="17" y="13"/>
                  </a:lnTo>
                  <a:lnTo>
                    <a:pt x="12" y="17"/>
                  </a:lnTo>
                  <a:lnTo>
                    <a:pt x="10" y="24"/>
                  </a:lnTo>
                  <a:lnTo>
                    <a:pt x="10" y="3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32" name="Freeform 38"/>
            <p:cNvSpPr>
              <a:spLocks/>
            </p:cNvSpPr>
            <p:nvPr/>
          </p:nvSpPr>
          <p:spPr bwMode="auto">
            <a:xfrm>
              <a:off x="1101725" y="5708650"/>
              <a:ext cx="80963" cy="100013"/>
            </a:xfrm>
            <a:custGeom>
              <a:avLst/>
              <a:gdLst>
                <a:gd name="T0" fmla="*/ 0 w 51"/>
                <a:gd name="T1" fmla="*/ 2147483647 h 63"/>
                <a:gd name="T2" fmla="*/ 0 w 51"/>
                <a:gd name="T3" fmla="*/ 0 h 63"/>
                <a:gd name="T4" fmla="*/ 2147483647 w 51"/>
                <a:gd name="T5" fmla="*/ 0 h 63"/>
                <a:gd name="T6" fmla="*/ 2147483647 w 51"/>
                <a:gd name="T7" fmla="*/ 2147483647 h 63"/>
                <a:gd name="T8" fmla="*/ 2147483647 w 51"/>
                <a:gd name="T9" fmla="*/ 0 h 63"/>
                <a:gd name="T10" fmla="*/ 2147483647 w 51"/>
                <a:gd name="T11" fmla="*/ 0 h 63"/>
                <a:gd name="T12" fmla="*/ 2147483647 w 51"/>
                <a:gd name="T13" fmla="*/ 2147483647 h 63"/>
                <a:gd name="T14" fmla="*/ 2147483647 w 51"/>
                <a:gd name="T15" fmla="*/ 2147483647 h 63"/>
                <a:gd name="T16" fmla="*/ 2147483647 w 51"/>
                <a:gd name="T17" fmla="*/ 2147483647 h 63"/>
                <a:gd name="T18" fmla="*/ 2147483647 w 51"/>
                <a:gd name="T19" fmla="*/ 2147483647 h 63"/>
                <a:gd name="T20" fmla="*/ 0 w 51"/>
                <a:gd name="T21" fmla="*/ 2147483647 h 6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1"/>
                <a:gd name="T34" fmla="*/ 0 h 63"/>
                <a:gd name="T35" fmla="*/ 51 w 51"/>
                <a:gd name="T36" fmla="*/ 63 h 6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1" h="63">
                  <a:moveTo>
                    <a:pt x="0" y="63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41" y="48"/>
                  </a:lnTo>
                  <a:lnTo>
                    <a:pt x="41" y="0"/>
                  </a:lnTo>
                  <a:lnTo>
                    <a:pt x="51" y="0"/>
                  </a:lnTo>
                  <a:lnTo>
                    <a:pt x="51" y="63"/>
                  </a:lnTo>
                  <a:lnTo>
                    <a:pt x="41" y="63"/>
                  </a:lnTo>
                  <a:lnTo>
                    <a:pt x="7" y="15"/>
                  </a:lnTo>
                  <a:lnTo>
                    <a:pt x="7" y="63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33" name="Freeform 39"/>
            <p:cNvSpPr>
              <a:spLocks noEditPoints="1"/>
            </p:cNvSpPr>
            <p:nvPr/>
          </p:nvSpPr>
          <p:spPr bwMode="auto">
            <a:xfrm>
              <a:off x="709613" y="6332538"/>
              <a:ext cx="98425" cy="100012"/>
            </a:xfrm>
            <a:custGeom>
              <a:avLst/>
              <a:gdLst>
                <a:gd name="T0" fmla="*/ 0 w 62"/>
                <a:gd name="T1" fmla="*/ 2147483647 h 63"/>
                <a:gd name="T2" fmla="*/ 2147483647 w 62"/>
                <a:gd name="T3" fmla="*/ 2147483647 h 63"/>
                <a:gd name="T4" fmla="*/ 2147483647 w 62"/>
                <a:gd name="T5" fmla="*/ 2147483647 h 63"/>
                <a:gd name="T6" fmla="*/ 2147483647 w 62"/>
                <a:gd name="T7" fmla="*/ 2147483647 h 63"/>
                <a:gd name="T8" fmla="*/ 2147483647 w 62"/>
                <a:gd name="T9" fmla="*/ 2147483647 h 63"/>
                <a:gd name="T10" fmla="*/ 2147483647 w 62"/>
                <a:gd name="T11" fmla="*/ 0 h 63"/>
                <a:gd name="T12" fmla="*/ 2147483647 w 62"/>
                <a:gd name="T13" fmla="*/ 0 h 63"/>
                <a:gd name="T14" fmla="*/ 2147483647 w 62"/>
                <a:gd name="T15" fmla="*/ 0 h 63"/>
                <a:gd name="T16" fmla="*/ 2147483647 w 62"/>
                <a:gd name="T17" fmla="*/ 2147483647 h 63"/>
                <a:gd name="T18" fmla="*/ 2147483647 w 62"/>
                <a:gd name="T19" fmla="*/ 2147483647 h 63"/>
                <a:gd name="T20" fmla="*/ 2147483647 w 62"/>
                <a:gd name="T21" fmla="*/ 2147483647 h 63"/>
                <a:gd name="T22" fmla="*/ 2147483647 w 62"/>
                <a:gd name="T23" fmla="*/ 2147483647 h 63"/>
                <a:gd name="T24" fmla="*/ 2147483647 w 62"/>
                <a:gd name="T25" fmla="*/ 2147483647 h 63"/>
                <a:gd name="T26" fmla="*/ 2147483647 w 62"/>
                <a:gd name="T27" fmla="*/ 2147483647 h 63"/>
                <a:gd name="T28" fmla="*/ 2147483647 w 62"/>
                <a:gd name="T29" fmla="*/ 2147483647 h 63"/>
                <a:gd name="T30" fmla="*/ 2147483647 w 62"/>
                <a:gd name="T31" fmla="*/ 2147483647 h 63"/>
                <a:gd name="T32" fmla="*/ 2147483647 w 62"/>
                <a:gd name="T33" fmla="*/ 2147483647 h 63"/>
                <a:gd name="T34" fmla="*/ 2147483647 w 62"/>
                <a:gd name="T35" fmla="*/ 2147483647 h 63"/>
                <a:gd name="T36" fmla="*/ 2147483647 w 62"/>
                <a:gd name="T37" fmla="*/ 2147483647 h 63"/>
                <a:gd name="T38" fmla="*/ 2147483647 w 62"/>
                <a:gd name="T39" fmla="*/ 2147483647 h 63"/>
                <a:gd name="T40" fmla="*/ 2147483647 w 62"/>
                <a:gd name="T41" fmla="*/ 2147483647 h 63"/>
                <a:gd name="T42" fmla="*/ 2147483647 w 62"/>
                <a:gd name="T43" fmla="*/ 2147483647 h 63"/>
                <a:gd name="T44" fmla="*/ 2147483647 w 62"/>
                <a:gd name="T45" fmla="*/ 2147483647 h 63"/>
                <a:gd name="T46" fmla="*/ 2147483647 w 62"/>
                <a:gd name="T47" fmla="*/ 2147483647 h 63"/>
                <a:gd name="T48" fmla="*/ 0 w 62"/>
                <a:gd name="T49" fmla="*/ 2147483647 h 63"/>
                <a:gd name="T50" fmla="*/ 2147483647 w 62"/>
                <a:gd name="T51" fmla="*/ 2147483647 h 63"/>
                <a:gd name="T52" fmla="*/ 2147483647 w 62"/>
                <a:gd name="T53" fmla="*/ 2147483647 h 63"/>
                <a:gd name="T54" fmla="*/ 2147483647 w 62"/>
                <a:gd name="T55" fmla="*/ 2147483647 h 63"/>
                <a:gd name="T56" fmla="*/ 2147483647 w 62"/>
                <a:gd name="T57" fmla="*/ 2147483647 h 63"/>
                <a:gd name="T58" fmla="*/ 2147483647 w 62"/>
                <a:gd name="T59" fmla="*/ 2147483647 h 63"/>
                <a:gd name="T60" fmla="*/ 2147483647 w 62"/>
                <a:gd name="T61" fmla="*/ 2147483647 h 63"/>
                <a:gd name="T62" fmla="*/ 2147483647 w 62"/>
                <a:gd name="T63" fmla="*/ 2147483647 h 63"/>
                <a:gd name="T64" fmla="*/ 2147483647 w 62"/>
                <a:gd name="T65" fmla="*/ 2147483647 h 63"/>
                <a:gd name="T66" fmla="*/ 2147483647 w 62"/>
                <a:gd name="T67" fmla="*/ 2147483647 h 63"/>
                <a:gd name="T68" fmla="*/ 2147483647 w 62"/>
                <a:gd name="T69" fmla="*/ 2147483647 h 63"/>
                <a:gd name="T70" fmla="*/ 2147483647 w 62"/>
                <a:gd name="T71" fmla="*/ 2147483647 h 63"/>
                <a:gd name="T72" fmla="*/ 2147483647 w 62"/>
                <a:gd name="T73" fmla="*/ 2147483647 h 63"/>
                <a:gd name="T74" fmla="*/ 2147483647 w 62"/>
                <a:gd name="T75" fmla="*/ 2147483647 h 63"/>
                <a:gd name="T76" fmla="*/ 2147483647 w 62"/>
                <a:gd name="T77" fmla="*/ 2147483647 h 63"/>
                <a:gd name="T78" fmla="*/ 2147483647 w 62"/>
                <a:gd name="T79" fmla="*/ 2147483647 h 63"/>
                <a:gd name="T80" fmla="*/ 2147483647 w 62"/>
                <a:gd name="T81" fmla="*/ 2147483647 h 63"/>
                <a:gd name="T82" fmla="*/ 2147483647 w 62"/>
                <a:gd name="T83" fmla="*/ 2147483647 h 63"/>
                <a:gd name="T84" fmla="*/ 2147483647 w 62"/>
                <a:gd name="T85" fmla="*/ 2147483647 h 63"/>
                <a:gd name="T86" fmla="*/ 2147483647 w 62"/>
                <a:gd name="T87" fmla="*/ 2147483647 h 63"/>
                <a:gd name="T88" fmla="*/ 2147483647 w 62"/>
                <a:gd name="T89" fmla="*/ 2147483647 h 63"/>
                <a:gd name="T90" fmla="*/ 2147483647 w 62"/>
                <a:gd name="T91" fmla="*/ 2147483647 h 63"/>
                <a:gd name="T92" fmla="*/ 2147483647 w 62"/>
                <a:gd name="T93" fmla="*/ 2147483647 h 63"/>
                <a:gd name="T94" fmla="*/ 2147483647 w 62"/>
                <a:gd name="T95" fmla="*/ 2147483647 h 63"/>
                <a:gd name="T96" fmla="*/ 2147483647 w 62"/>
                <a:gd name="T97" fmla="*/ 2147483647 h 63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2"/>
                <a:gd name="T148" fmla="*/ 0 h 63"/>
                <a:gd name="T149" fmla="*/ 62 w 62"/>
                <a:gd name="T150" fmla="*/ 63 h 63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2" h="63">
                  <a:moveTo>
                    <a:pt x="0" y="32"/>
                  </a:moveTo>
                  <a:lnTo>
                    <a:pt x="2" y="21"/>
                  </a:lnTo>
                  <a:lnTo>
                    <a:pt x="4" y="15"/>
                  </a:lnTo>
                  <a:lnTo>
                    <a:pt x="9" y="8"/>
                  </a:lnTo>
                  <a:lnTo>
                    <a:pt x="16" y="2"/>
                  </a:lnTo>
                  <a:lnTo>
                    <a:pt x="23" y="0"/>
                  </a:lnTo>
                  <a:lnTo>
                    <a:pt x="32" y="0"/>
                  </a:lnTo>
                  <a:lnTo>
                    <a:pt x="41" y="0"/>
                  </a:lnTo>
                  <a:lnTo>
                    <a:pt x="48" y="4"/>
                  </a:lnTo>
                  <a:lnTo>
                    <a:pt x="55" y="8"/>
                  </a:lnTo>
                  <a:lnTo>
                    <a:pt x="60" y="15"/>
                  </a:lnTo>
                  <a:lnTo>
                    <a:pt x="62" y="21"/>
                  </a:lnTo>
                  <a:lnTo>
                    <a:pt x="62" y="30"/>
                  </a:lnTo>
                  <a:lnTo>
                    <a:pt x="62" y="41"/>
                  </a:lnTo>
                  <a:lnTo>
                    <a:pt x="60" y="48"/>
                  </a:lnTo>
                  <a:lnTo>
                    <a:pt x="55" y="54"/>
                  </a:lnTo>
                  <a:lnTo>
                    <a:pt x="48" y="58"/>
                  </a:lnTo>
                  <a:lnTo>
                    <a:pt x="39" y="63"/>
                  </a:lnTo>
                  <a:lnTo>
                    <a:pt x="32" y="63"/>
                  </a:lnTo>
                  <a:lnTo>
                    <a:pt x="23" y="63"/>
                  </a:lnTo>
                  <a:lnTo>
                    <a:pt x="16" y="58"/>
                  </a:lnTo>
                  <a:lnTo>
                    <a:pt x="9" y="54"/>
                  </a:lnTo>
                  <a:lnTo>
                    <a:pt x="4" y="48"/>
                  </a:lnTo>
                  <a:lnTo>
                    <a:pt x="2" y="39"/>
                  </a:lnTo>
                  <a:lnTo>
                    <a:pt x="0" y="32"/>
                  </a:lnTo>
                  <a:close/>
                  <a:moveTo>
                    <a:pt x="9" y="32"/>
                  </a:moveTo>
                  <a:lnTo>
                    <a:pt x="9" y="39"/>
                  </a:lnTo>
                  <a:lnTo>
                    <a:pt x="11" y="45"/>
                  </a:lnTo>
                  <a:lnTo>
                    <a:pt x="16" y="50"/>
                  </a:lnTo>
                  <a:lnTo>
                    <a:pt x="20" y="54"/>
                  </a:lnTo>
                  <a:lnTo>
                    <a:pt x="25" y="56"/>
                  </a:lnTo>
                  <a:lnTo>
                    <a:pt x="32" y="56"/>
                  </a:lnTo>
                  <a:lnTo>
                    <a:pt x="37" y="56"/>
                  </a:lnTo>
                  <a:lnTo>
                    <a:pt x="43" y="54"/>
                  </a:lnTo>
                  <a:lnTo>
                    <a:pt x="48" y="50"/>
                  </a:lnTo>
                  <a:lnTo>
                    <a:pt x="50" y="45"/>
                  </a:lnTo>
                  <a:lnTo>
                    <a:pt x="53" y="39"/>
                  </a:lnTo>
                  <a:lnTo>
                    <a:pt x="55" y="30"/>
                  </a:lnTo>
                  <a:lnTo>
                    <a:pt x="53" y="24"/>
                  </a:lnTo>
                  <a:lnTo>
                    <a:pt x="50" y="17"/>
                  </a:lnTo>
                  <a:lnTo>
                    <a:pt x="48" y="13"/>
                  </a:lnTo>
                  <a:lnTo>
                    <a:pt x="43" y="8"/>
                  </a:lnTo>
                  <a:lnTo>
                    <a:pt x="39" y="6"/>
                  </a:lnTo>
                  <a:lnTo>
                    <a:pt x="32" y="6"/>
                  </a:lnTo>
                  <a:lnTo>
                    <a:pt x="23" y="8"/>
                  </a:lnTo>
                  <a:lnTo>
                    <a:pt x="16" y="13"/>
                  </a:lnTo>
                  <a:lnTo>
                    <a:pt x="11" y="17"/>
                  </a:lnTo>
                  <a:lnTo>
                    <a:pt x="9" y="24"/>
                  </a:lnTo>
                  <a:lnTo>
                    <a:pt x="9" y="3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34" name="Freeform 40"/>
            <p:cNvSpPr>
              <a:spLocks/>
            </p:cNvSpPr>
            <p:nvPr/>
          </p:nvSpPr>
          <p:spPr bwMode="auto">
            <a:xfrm>
              <a:off x="338138" y="5708650"/>
              <a:ext cx="80962" cy="100013"/>
            </a:xfrm>
            <a:custGeom>
              <a:avLst/>
              <a:gdLst>
                <a:gd name="T0" fmla="*/ 0 w 51"/>
                <a:gd name="T1" fmla="*/ 2147483647 h 63"/>
                <a:gd name="T2" fmla="*/ 0 w 51"/>
                <a:gd name="T3" fmla="*/ 0 h 63"/>
                <a:gd name="T4" fmla="*/ 2147483647 w 51"/>
                <a:gd name="T5" fmla="*/ 0 h 63"/>
                <a:gd name="T6" fmla="*/ 2147483647 w 51"/>
                <a:gd name="T7" fmla="*/ 2147483647 h 63"/>
                <a:gd name="T8" fmla="*/ 2147483647 w 51"/>
                <a:gd name="T9" fmla="*/ 0 h 63"/>
                <a:gd name="T10" fmla="*/ 2147483647 w 51"/>
                <a:gd name="T11" fmla="*/ 0 h 63"/>
                <a:gd name="T12" fmla="*/ 2147483647 w 51"/>
                <a:gd name="T13" fmla="*/ 2147483647 h 63"/>
                <a:gd name="T14" fmla="*/ 2147483647 w 51"/>
                <a:gd name="T15" fmla="*/ 2147483647 h 63"/>
                <a:gd name="T16" fmla="*/ 2147483647 w 51"/>
                <a:gd name="T17" fmla="*/ 2147483647 h 63"/>
                <a:gd name="T18" fmla="*/ 2147483647 w 51"/>
                <a:gd name="T19" fmla="*/ 2147483647 h 63"/>
                <a:gd name="T20" fmla="*/ 0 w 51"/>
                <a:gd name="T21" fmla="*/ 2147483647 h 6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1"/>
                <a:gd name="T34" fmla="*/ 0 h 63"/>
                <a:gd name="T35" fmla="*/ 51 w 51"/>
                <a:gd name="T36" fmla="*/ 63 h 6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1" h="63">
                  <a:moveTo>
                    <a:pt x="0" y="63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42" y="48"/>
                  </a:lnTo>
                  <a:lnTo>
                    <a:pt x="42" y="0"/>
                  </a:lnTo>
                  <a:lnTo>
                    <a:pt x="51" y="0"/>
                  </a:lnTo>
                  <a:lnTo>
                    <a:pt x="51" y="63"/>
                  </a:lnTo>
                  <a:lnTo>
                    <a:pt x="42" y="63"/>
                  </a:lnTo>
                  <a:lnTo>
                    <a:pt x="7" y="15"/>
                  </a:lnTo>
                  <a:lnTo>
                    <a:pt x="7" y="63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35" name="Freeform 41"/>
            <p:cNvSpPr>
              <a:spLocks/>
            </p:cNvSpPr>
            <p:nvPr/>
          </p:nvSpPr>
          <p:spPr bwMode="auto">
            <a:xfrm>
              <a:off x="2663825" y="5746750"/>
              <a:ext cx="307975" cy="196850"/>
            </a:xfrm>
            <a:custGeom>
              <a:avLst/>
              <a:gdLst>
                <a:gd name="T0" fmla="*/ 0 w 242"/>
                <a:gd name="T1" fmla="*/ 2147483647 h 139"/>
                <a:gd name="T2" fmla="*/ 0 w 242"/>
                <a:gd name="T3" fmla="*/ 2147483647 h 139"/>
                <a:gd name="T4" fmla="*/ 0 w 242"/>
                <a:gd name="T5" fmla="*/ 0 h 139"/>
                <a:gd name="T6" fmla="*/ 2147483647 w 242"/>
                <a:gd name="T7" fmla="*/ 2147483647 h 139"/>
                <a:gd name="T8" fmla="*/ 2147483647 w 242"/>
                <a:gd name="T9" fmla="*/ 2147483647 h 139"/>
                <a:gd name="T10" fmla="*/ 0 w 242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2"/>
                <a:gd name="T19" fmla="*/ 0 h 139"/>
                <a:gd name="T20" fmla="*/ 242 w 242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2" h="139">
                  <a:moveTo>
                    <a:pt x="0" y="11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242" y="133"/>
                  </a:lnTo>
                  <a:lnTo>
                    <a:pt x="238" y="139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36" name="Freeform 42"/>
            <p:cNvSpPr>
              <a:spLocks/>
            </p:cNvSpPr>
            <p:nvPr/>
          </p:nvSpPr>
          <p:spPr bwMode="auto">
            <a:xfrm>
              <a:off x="2282825" y="5746750"/>
              <a:ext cx="381000" cy="217488"/>
            </a:xfrm>
            <a:custGeom>
              <a:avLst/>
              <a:gdLst>
                <a:gd name="T0" fmla="*/ 2147483647 w 240"/>
                <a:gd name="T1" fmla="*/ 0 h 137"/>
                <a:gd name="T2" fmla="*/ 2147483647 w 240"/>
                <a:gd name="T3" fmla="*/ 2147483647 h 137"/>
                <a:gd name="T4" fmla="*/ 2147483647 w 240"/>
                <a:gd name="T5" fmla="*/ 2147483647 h 137"/>
                <a:gd name="T6" fmla="*/ 2147483647 w 240"/>
                <a:gd name="T7" fmla="*/ 2147483647 h 137"/>
                <a:gd name="T8" fmla="*/ 0 w 240"/>
                <a:gd name="T9" fmla="*/ 2147483647 h 137"/>
                <a:gd name="T10" fmla="*/ 0 w 240"/>
                <a:gd name="T11" fmla="*/ 2147483647 h 137"/>
                <a:gd name="T12" fmla="*/ 2147483647 w 240"/>
                <a:gd name="T13" fmla="*/ 0 h 1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0"/>
                <a:gd name="T22" fmla="*/ 0 h 137"/>
                <a:gd name="T23" fmla="*/ 240 w 240"/>
                <a:gd name="T24" fmla="*/ 137 h 13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0" h="137">
                  <a:moveTo>
                    <a:pt x="240" y="0"/>
                  </a:moveTo>
                  <a:lnTo>
                    <a:pt x="240" y="4"/>
                  </a:lnTo>
                  <a:lnTo>
                    <a:pt x="240" y="11"/>
                  </a:lnTo>
                  <a:lnTo>
                    <a:pt x="4" y="137"/>
                  </a:lnTo>
                  <a:lnTo>
                    <a:pt x="0" y="135"/>
                  </a:lnTo>
                  <a:lnTo>
                    <a:pt x="0" y="131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37" name="Freeform 43"/>
            <p:cNvSpPr>
              <a:spLocks/>
            </p:cNvSpPr>
            <p:nvPr/>
          </p:nvSpPr>
          <p:spPr bwMode="auto">
            <a:xfrm>
              <a:off x="1970088" y="5788025"/>
              <a:ext cx="312737" cy="176213"/>
            </a:xfrm>
            <a:custGeom>
              <a:avLst/>
              <a:gdLst>
                <a:gd name="T0" fmla="*/ 2147483647 w 197"/>
                <a:gd name="T1" fmla="*/ 2147483647 h 111"/>
                <a:gd name="T2" fmla="*/ 2147483647 w 197"/>
                <a:gd name="T3" fmla="*/ 2147483647 h 111"/>
                <a:gd name="T4" fmla="*/ 2147483647 w 197"/>
                <a:gd name="T5" fmla="*/ 2147483647 h 111"/>
                <a:gd name="T6" fmla="*/ 0 w 197"/>
                <a:gd name="T7" fmla="*/ 2147483647 h 111"/>
                <a:gd name="T8" fmla="*/ 2147483647 w 197"/>
                <a:gd name="T9" fmla="*/ 0 h 111"/>
                <a:gd name="T10" fmla="*/ 2147483647 w 197"/>
                <a:gd name="T11" fmla="*/ 2147483647 h 11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7"/>
                <a:gd name="T19" fmla="*/ 0 h 111"/>
                <a:gd name="T20" fmla="*/ 197 w 197"/>
                <a:gd name="T21" fmla="*/ 111 h 11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7" h="111">
                  <a:moveTo>
                    <a:pt x="197" y="105"/>
                  </a:moveTo>
                  <a:lnTo>
                    <a:pt x="197" y="109"/>
                  </a:lnTo>
                  <a:lnTo>
                    <a:pt x="192" y="111"/>
                  </a:lnTo>
                  <a:lnTo>
                    <a:pt x="0" y="6"/>
                  </a:lnTo>
                  <a:lnTo>
                    <a:pt x="5" y="0"/>
                  </a:lnTo>
                  <a:lnTo>
                    <a:pt x="197" y="105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38" name="Freeform 44"/>
            <p:cNvSpPr>
              <a:spLocks/>
            </p:cNvSpPr>
            <p:nvPr/>
          </p:nvSpPr>
          <p:spPr bwMode="auto">
            <a:xfrm>
              <a:off x="1522413" y="5788025"/>
              <a:ext cx="312737" cy="176213"/>
            </a:xfrm>
            <a:custGeom>
              <a:avLst/>
              <a:gdLst>
                <a:gd name="T0" fmla="*/ 2147483647 w 197"/>
                <a:gd name="T1" fmla="*/ 0 h 111"/>
                <a:gd name="T2" fmla="*/ 2147483647 w 197"/>
                <a:gd name="T3" fmla="*/ 2147483647 h 111"/>
                <a:gd name="T4" fmla="*/ 2147483647 w 197"/>
                <a:gd name="T5" fmla="*/ 2147483647 h 111"/>
                <a:gd name="T6" fmla="*/ 0 w 197"/>
                <a:gd name="T7" fmla="*/ 2147483647 h 111"/>
                <a:gd name="T8" fmla="*/ 0 w 197"/>
                <a:gd name="T9" fmla="*/ 2147483647 h 111"/>
                <a:gd name="T10" fmla="*/ 2147483647 w 197"/>
                <a:gd name="T11" fmla="*/ 0 h 11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7"/>
                <a:gd name="T19" fmla="*/ 0 h 111"/>
                <a:gd name="T20" fmla="*/ 197 w 197"/>
                <a:gd name="T21" fmla="*/ 111 h 11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7" h="111">
                  <a:moveTo>
                    <a:pt x="192" y="0"/>
                  </a:moveTo>
                  <a:lnTo>
                    <a:pt x="197" y="6"/>
                  </a:lnTo>
                  <a:lnTo>
                    <a:pt x="5" y="111"/>
                  </a:lnTo>
                  <a:lnTo>
                    <a:pt x="0" y="109"/>
                  </a:lnTo>
                  <a:lnTo>
                    <a:pt x="0" y="105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39" name="Freeform 45"/>
            <p:cNvSpPr>
              <a:spLocks/>
            </p:cNvSpPr>
            <p:nvPr/>
          </p:nvSpPr>
          <p:spPr bwMode="auto">
            <a:xfrm>
              <a:off x="1516063" y="5961063"/>
              <a:ext cx="14287" cy="415925"/>
            </a:xfrm>
            <a:custGeom>
              <a:avLst/>
              <a:gdLst>
                <a:gd name="T0" fmla="*/ 0 w 9"/>
                <a:gd name="T1" fmla="*/ 2147483647 h 262"/>
                <a:gd name="T2" fmla="*/ 2147483647 w 9"/>
                <a:gd name="T3" fmla="*/ 0 h 262"/>
                <a:gd name="T4" fmla="*/ 2147483647 w 9"/>
                <a:gd name="T5" fmla="*/ 2147483647 h 262"/>
                <a:gd name="T6" fmla="*/ 2147483647 w 9"/>
                <a:gd name="T7" fmla="*/ 2147483647 h 262"/>
                <a:gd name="T8" fmla="*/ 0 w 9"/>
                <a:gd name="T9" fmla="*/ 2147483647 h 262"/>
                <a:gd name="T10" fmla="*/ 0 w 9"/>
                <a:gd name="T11" fmla="*/ 2147483647 h 2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262"/>
                <a:gd name="T20" fmla="*/ 9 w 9"/>
                <a:gd name="T21" fmla="*/ 262 h 2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262">
                  <a:moveTo>
                    <a:pt x="0" y="2"/>
                  </a:moveTo>
                  <a:lnTo>
                    <a:pt x="4" y="0"/>
                  </a:lnTo>
                  <a:lnTo>
                    <a:pt x="9" y="2"/>
                  </a:lnTo>
                  <a:lnTo>
                    <a:pt x="9" y="262"/>
                  </a:lnTo>
                  <a:lnTo>
                    <a:pt x="0" y="26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40" name="Freeform 46"/>
            <p:cNvSpPr>
              <a:spLocks/>
            </p:cNvSpPr>
            <p:nvPr/>
          </p:nvSpPr>
          <p:spPr bwMode="auto">
            <a:xfrm>
              <a:off x="1219200" y="5791200"/>
              <a:ext cx="303213" cy="173038"/>
            </a:xfrm>
            <a:custGeom>
              <a:avLst/>
              <a:gdLst>
                <a:gd name="T0" fmla="*/ 2147483647 w 191"/>
                <a:gd name="T1" fmla="*/ 2147483647 h 109"/>
                <a:gd name="T2" fmla="*/ 2147483647 w 191"/>
                <a:gd name="T3" fmla="*/ 2147483647 h 109"/>
                <a:gd name="T4" fmla="*/ 2147483647 w 191"/>
                <a:gd name="T5" fmla="*/ 2147483647 h 109"/>
                <a:gd name="T6" fmla="*/ 0 w 191"/>
                <a:gd name="T7" fmla="*/ 2147483647 h 109"/>
                <a:gd name="T8" fmla="*/ 2147483647 w 191"/>
                <a:gd name="T9" fmla="*/ 0 h 109"/>
                <a:gd name="T10" fmla="*/ 2147483647 w 191"/>
                <a:gd name="T11" fmla="*/ 2147483647 h 10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"/>
                <a:gd name="T19" fmla="*/ 0 h 109"/>
                <a:gd name="T20" fmla="*/ 191 w 191"/>
                <a:gd name="T21" fmla="*/ 109 h 10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" h="109">
                  <a:moveTo>
                    <a:pt x="191" y="103"/>
                  </a:moveTo>
                  <a:lnTo>
                    <a:pt x="191" y="107"/>
                  </a:lnTo>
                  <a:lnTo>
                    <a:pt x="187" y="109"/>
                  </a:lnTo>
                  <a:lnTo>
                    <a:pt x="0" y="9"/>
                  </a:lnTo>
                  <a:lnTo>
                    <a:pt x="4" y="0"/>
                  </a:lnTo>
                  <a:lnTo>
                    <a:pt x="191" y="10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41" name="Freeform 47"/>
            <p:cNvSpPr>
              <a:spLocks/>
            </p:cNvSpPr>
            <p:nvPr/>
          </p:nvSpPr>
          <p:spPr bwMode="auto">
            <a:xfrm>
              <a:off x="760413" y="5791200"/>
              <a:ext cx="304800" cy="180975"/>
            </a:xfrm>
            <a:custGeom>
              <a:avLst/>
              <a:gdLst>
                <a:gd name="T0" fmla="*/ 2147483647 w 192"/>
                <a:gd name="T1" fmla="*/ 0 h 114"/>
                <a:gd name="T2" fmla="*/ 2147483647 w 192"/>
                <a:gd name="T3" fmla="*/ 2147483647 h 114"/>
                <a:gd name="T4" fmla="*/ 0 w 192"/>
                <a:gd name="T5" fmla="*/ 2147483647 h 114"/>
                <a:gd name="T6" fmla="*/ 0 w 192"/>
                <a:gd name="T7" fmla="*/ 2147483647 h 114"/>
                <a:gd name="T8" fmla="*/ 0 w 192"/>
                <a:gd name="T9" fmla="*/ 2147483647 h 114"/>
                <a:gd name="T10" fmla="*/ 2147483647 w 192"/>
                <a:gd name="T11" fmla="*/ 0 h 1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14"/>
                <a:gd name="T20" fmla="*/ 192 w 192"/>
                <a:gd name="T21" fmla="*/ 114 h 11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14">
                  <a:moveTo>
                    <a:pt x="187" y="0"/>
                  </a:moveTo>
                  <a:lnTo>
                    <a:pt x="192" y="9"/>
                  </a:lnTo>
                  <a:lnTo>
                    <a:pt x="0" y="114"/>
                  </a:lnTo>
                  <a:lnTo>
                    <a:pt x="0" y="107"/>
                  </a:lnTo>
                  <a:lnTo>
                    <a:pt x="0" y="103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42" name="Rectangle 48"/>
            <p:cNvSpPr>
              <a:spLocks noChangeArrowheads="1"/>
            </p:cNvSpPr>
            <p:nvPr/>
          </p:nvSpPr>
          <p:spPr bwMode="auto">
            <a:xfrm>
              <a:off x="727075" y="5946775"/>
              <a:ext cx="14288" cy="357188"/>
            </a:xfrm>
            <a:prstGeom prst="rect">
              <a:avLst/>
            </a:prstGeom>
            <a:solidFill>
              <a:schemeClr val="hlink"/>
            </a:solidFill>
            <a:ln w="0">
              <a:solidFill>
                <a:schemeClr val="hlink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31843" name="Rectangle 49"/>
            <p:cNvSpPr>
              <a:spLocks noChangeArrowheads="1"/>
            </p:cNvSpPr>
            <p:nvPr/>
          </p:nvSpPr>
          <p:spPr bwMode="auto">
            <a:xfrm>
              <a:off x="777875" y="5946775"/>
              <a:ext cx="15875" cy="357188"/>
            </a:xfrm>
            <a:prstGeom prst="rect">
              <a:avLst/>
            </a:prstGeom>
            <a:solidFill>
              <a:schemeClr val="hlink"/>
            </a:solidFill>
            <a:ln w="0">
              <a:solidFill>
                <a:schemeClr val="hlink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31844" name="Freeform 50"/>
            <p:cNvSpPr>
              <a:spLocks/>
            </p:cNvSpPr>
            <p:nvPr/>
          </p:nvSpPr>
          <p:spPr bwMode="auto">
            <a:xfrm>
              <a:off x="455613" y="5791200"/>
              <a:ext cx="304800" cy="180975"/>
            </a:xfrm>
            <a:custGeom>
              <a:avLst/>
              <a:gdLst>
                <a:gd name="T0" fmla="*/ 2147483647 w 192"/>
                <a:gd name="T1" fmla="*/ 2147483647 h 114"/>
                <a:gd name="T2" fmla="*/ 2147483647 w 192"/>
                <a:gd name="T3" fmla="*/ 2147483647 h 114"/>
                <a:gd name="T4" fmla="*/ 2147483647 w 192"/>
                <a:gd name="T5" fmla="*/ 2147483647 h 114"/>
                <a:gd name="T6" fmla="*/ 0 w 192"/>
                <a:gd name="T7" fmla="*/ 2147483647 h 114"/>
                <a:gd name="T8" fmla="*/ 2147483647 w 192"/>
                <a:gd name="T9" fmla="*/ 0 h 114"/>
                <a:gd name="T10" fmla="*/ 2147483647 w 192"/>
                <a:gd name="T11" fmla="*/ 2147483647 h 1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14"/>
                <a:gd name="T20" fmla="*/ 192 w 192"/>
                <a:gd name="T21" fmla="*/ 114 h 11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14">
                  <a:moveTo>
                    <a:pt x="192" y="103"/>
                  </a:moveTo>
                  <a:lnTo>
                    <a:pt x="192" y="107"/>
                  </a:lnTo>
                  <a:lnTo>
                    <a:pt x="192" y="114"/>
                  </a:lnTo>
                  <a:lnTo>
                    <a:pt x="0" y="9"/>
                  </a:lnTo>
                  <a:lnTo>
                    <a:pt x="5" y="0"/>
                  </a:lnTo>
                  <a:lnTo>
                    <a:pt x="192" y="103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45" name="Freeform 51"/>
            <p:cNvSpPr>
              <a:spLocks/>
            </p:cNvSpPr>
            <p:nvPr/>
          </p:nvSpPr>
          <p:spPr bwMode="auto">
            <a:xfrm>
              <a:off x="371475" y="5334000"/>
              <a:ext cx="14288" cy="346075"/>
            </a:xfrm>
            <a:custGeom>
              <a:avLst/>
              <a:gdLst>
                <a:gd name="T0" fmla="*/ 2147483647 w 9"/>
                <a:gd name="T1" fmla="*/ 2147483647 h 218"/>
                <a:gd name="T2" fmla="*/ 0 w 9"/>
                <a:gd name="T3" fmla="*/ 2147483647 h 218"/>
                <a:gd name="T4" fmla="*/ 0 w 9"/>
                <a:gd name="T5" fmla="*/ 0 h 218"/>
                <a:gd name="T6" fmla="*/ 2147483647 w 9"/>
                <a:gd name="T7" fmla="*/ 2147483647 h 218"/>
                <a:gd name="T8" fmla="*/ 2147483647 w 9"/>
                <a:gd name="T9" fmla="*/ 2147483647 h 218"/>
                <a:gd name="T10" fmla="*/ 2147483647 w 9"/>
                <a:gd name="T11" fmla="*/ 2147483647 h 2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218"/>
                <a:gd name="T20" fmla="*/ 9 w 9"/>
                <a:gd name="T21" fmla="*/ 218 h 21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218">
                  <a:moveTo>
                    <a:pt x="9" y="218"/>
                  </a:moveTo>
                  <a:lnTo>
                    <a:pt x="0" y="218"/>
                  </a:lnTo>
                  <a:lnTo>
                    <a:pt x="0" y="0"/>
                  </a:lnTo>
                  <a:lnTo>
                    <a:pt x="5" y="2"/>
                  </a:lnTo>
                  <a:lnTo>
                    <a:pt x="9" y="4"/>
                  </a:lnTo>
                  <a:lnTo>
                    <a:pt x="9" y="218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46" name="Rectangle 52"/>
            <p:cNvSpPr>
              <a:spLocks noChangeArrowheads="1"/>
            </p:cNvSpPr>
            <p:nvPr/>
          </p:nvSpPr>
          <p:spPr bwMode="auto">
            <a:xfrm>
              <a:off x="422275" y="5368925"/>
              <a:ext cx="15875" cy="311150"/>
            </a:xfrm>
            <a:prstGeom prst="rect">
              <a:avLst/>
            </a:prstGeom>
            <a:solidFill>
              <a:schemeClr val="hlink"/>
            </a:solidFill>
            <a:ln w="0">
              <a:solidFill>
                <a:schemeClr val="hlink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31847" name="Freeform 53"/>
            <p:cNvSpPr>
              <a:spLocks/>
            </p:cNvSpPr>
            <p:nvPr/>
          </p:nvSpPr>
          <p:spPr bwMode="auto">
            <a:xfrm>
              <a:off x="371475" y="5122863"/>
              <a:ext cx="388938" cy="217487"/>
            </a:xfrm>
            <a:custGeom>
              <a:avLst/>
              <a:gdLst>
                <a:gd name="T0" fmla="*/ 2147483647 w 245"/>
                <a:gd name="T1" fmla="*/ 2147483647 h 137"/>
                <a:gd name="T2" fmla="*/ 2147483647 w 245"/>
                <a:gd name="T3" fmla="*/ 2147483647 h 137"/>
                <a:gd name="T4" fmla="*/ 0 w 245"/>
                <a:gd name="T5" fmla="*/ 2147483647 h 137"/>
                <a:gd name="T6" fmla="*/ 2147483647 w 245"/>
                <a:gd name="T7" fmla="*/ 0 h 137"/>
                <a:gd name="T8" fmla="*/ 2147483647 w 245"/>
                <a:gd name="T9" fmla="*/ 2147483647 h 137"/>
                <a:gd name="T10" fmla="*/ 2147483647 w 245"/>
                <a:gd name="T11" fmla="*/ 2147483647 h 137"/>
                <a:gd name="T12" fmla="*/ 2147483647 w 245"/>
                <a:gd name="T13" fmla="*/ 2147483647 h 1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5"/>
                <a:gd name="T22" fmla="*/ 0 h 137"/>
                <a:gd name="T23" fmla="*/ 245 w 245"/>
                <a:gd name="T24" fmla="*/ 137 h 13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5" h="137">
                  <a:moveTo>
                    <a:pt x="9" y="137"/>
                  </a:moveTo>
                  <a:lnTo>
                    <a:pt x="5" y="135"/>
                  </a:lnTo>
                  <a:lnTo>
                    <a:pt x="0" y="133"/>
                  </a:lnTo>
                  <a:lnTo>
                    <a:pt x="245" y="0"/>
                  </a:lnTo>
                  <a:lnTo>
                    <a:pt x="245" y="4"/>
                  </a:lnTo>
                  <a:lnTo>
                    <a:pt x="245" y="11"/>
                  </a:lnTo>
                  <a:lnTo>
                    <a:pt x="9" y="137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48" name="Freeform 54"/>
            <p:cNvSpPr>
              <a:spLocks/>
            </p:cNvSpPr>
            <p:nvPr/>
          </p:nvSpPr>
          <p:spPr bwMode="auto">
            <a:xfrm>
              <a:off x="760413" y="5122863"/>
              <a:ext cx="388937" cy="217487"/>
            </a:xfrm>
            <a:custGeom>
              <a:avLst/>
              <a:gdLst>
                <a:gd name="T0" fmla="*/ 0 w 245"/>
                <a:gd name="T1" fmla="*/ 2147483647 h 137"/>
                <a:gd name="T2" fmla="*/ 0 w 245"/>
                <a:gd name="T3" fmla="*/ 2147483647 h 137"/>
                <a:gd name="T4" fmla="*/ 0 w 245"/>
                <a:gd name="T5" fmla="*/ 0 h 137"/>
                <a:gd name="T6" fmla="*/ 2147483647 w 245"/>
                <a:gd name="T7" fmla="*/ 2147483647 h 137"/>
                <a:gd name="T8" fmla="*/ 2147483647 w 245"/>
                <a:gd name="T9" fmla="*/ 2147483647 h 137"/>
                <a:gd name="T10" fmla="*/ 2147483647 w 245"/>
                <a:gd name="T11" fmla="*/ 2147483647 h 137"/>
                <a:gd name="T12" fmla="*/ 0 w 245"/>
                <a:gd name="T13" fmla="*/ 2147483647 h 1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5"/>
                <a:gd name="T22" fmla="*/ 0 h 137"/>
                <a:gd name="T23" fmla="*/ 245 w 245"/>
                <a:gd name="T24" fmla="*/ 137 h 13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5" h="137">
                  <a:moveTo>
                    <a:pt x="0" y="11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245" y="133"/>
                  </a:lnTo>
                  <a:lnTo>
                    <a:pt x="240" y="135"/>
                  </a:lnTo>
                  <a:lnTo>
                    <a:pt x="236" y="137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49" name="Freeform 55"/>
            <p:cNvSpPr>
              <a:spLocks/>
            </p:cNvSpPr>
            <p:nvPr/>
          </p:nvSpPr>
          <p:spPr bwMode="auto">
            <a:xfrm>
              <a:off x="757238" y="5181600"/>
              <a:ext cx="333375" cy="190500"/>
            </a:xfrm>
            <a:custGeom>
              <a:avLst/>
              <a:gdLst>
                <a:gd name="T0" fmla="*/ 0 w 210"/>
                <a:gd name="T1" fmla="*/ 2147483647 h 120"/>
                <a:gd name="T2" fmla="*/ 2147483647 w 210"/>
                <a:gd name="T3" fmla="*/ 0 h 120"/>
                <a:gd name="T4" fmla="*/ 2147483647 w 210"/>
                <a:gd name="T5" fmla="*/ 2147483647 h 120"/>
                <a:gd name="T6" fmla="*/ 2147483647 w 210"/>
                <a:gd name="T7" fmla="*/ 2147483647 h 120"/>
                <a:gd name="T8" fmla="*/ 0 w 210"/>
                <a:gd name="T9" fmla="*/ 2147483647 h 1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0"/>
                <a:gd name="T16" fmla="*/ 0 h 120"/>
                <a:gd name="T17" fmla="*/ 210 w 210"/>
                <a:gd name="T18" fmla="*/ 120 h 1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0" h="120">
                  <a:moveTo>
                    <a:pt x="0" y="9"/>
                  </a:moveTo>
                  <a:lnTo>
                    <a:pt x="4" y="0"/>
                  </a:lnTo>
                  <a:lnTo>
                    <a:pt x="210" y="113"/>
                  </a:lnTo>
                  <a:lnTo>
                    <a:pt x="205" y="12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50" name="Freeform 56"/>
            <p:cNvSpPr>
              <a:spLocks/>
            </p:cNvSpPr>
            <p:nvPr/>
          </p:nvSpPr>
          <p:spPr bwMode="auto">
            <a:xfrm>
              <a:off x="1135063" y="5334000"/>
              <a:ext cx="14287" cy="346075"/>
            </a:xfrm>
            <a:custGeom>
              <a:avLst/>
              <a:gdLst>
                <a:gd name="T0" fmla="*/ 0 w 9"/>
                <a:gd name="T1" fmla="*/ 2147483647 h 218"/>
                <a:gd name="T2" fmla="*/ 2147483647 w 9"/>
                <a:gd name="T3" fmla="*/ 2147483647 h 218"/>
                <a:gd name="T4" fmla="*/ 2147483647 w 9"/>
                <a:gd name="T5" fmla="*/ 0 h 218"/>
                <a:gd name="T6" fmla="*/ 2147483647 w 9"/>
                <a:gd name="T7" fmla="*/ 2147483647 h 218"/>
                <a:gd name="T8" fmla="*/ 0 w 9"/>
                <a:gd name="T9" fmla="*/ 2147483647 h 218"/>
                <a:gd name="T10" fmla="*/ 0 w 9"/>
                <a:gd name="T11" fmla="*/ 2147483647 h 2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218"/>
                <a:gd name="T20" fmla="*/ 9 w 9"/>
                <a:gd name="T21" fmla="*/ 218 h 21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218">
                  <a:moveTo>
                    <a:pt x="0" y="4"/>
                  </a:moveTo>
                  <a:lnTo>
                    <a:pt x="4" y="2"/>
                  </a:lnTo>
                  <a:lnTo>
                    <a:pt x="9" y="0"/>
                  </a:lnTo>
                  <a:lnTo>
                    <a:pt x="9" y="218"/>
                  </a:lnTo>
                  <a:lnTo>
                    <a:pt x="0" y="218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51" name="Freeform 57"/>
            <p:cNvSpPr>
              <a:spLocks/>
            </p:cNvSpPr>
            <p:nvPr/>
          </p:nvSpPr>
          <p:spPr bwMode="auto">
            <a:xfrm>
              <a:off x="2274888" y="5961063"/>
              <a:ext cx="14287" cy="415925"/>
            </a:xfrm>
            <a:custGeom>
              <a:avLst/>
              <a:gdLst>
                <a:gd name="T0" fmla="*/ 0 w 9"/>
                <a:gd name="T1" fmla="*/ 2147483647 h 262"/>
                <a:gd name="T2" fmla="*/ 2147483647 w 9"/>
                <a:gd name="T3" fmla="*/ 0 h 262"/>
                <a:gd name="T4" fmla="*/ 2147483647 w 9"/>
                <a:gd name="T5" fmla="*/ 2147483647 h 262"/>
                <a:gd name="T6" fmla="*/ 2147483647 w 9"/>
                <a:gd name="T7" fmla="*/ 2147483647 h 262"/>
                <a:gd name="T8" fmla="*/ 0 w 9"/>
                <a:gd name="T9" fmla="*/ 2147483647 h 262"/>
                <a:gd name="T10" fmla="*/ 0 w 9"/>
                <a:gd name="T11" fmla="*/ 2147483647 h 2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262"/>
                <a:gd name="T20" fmla="*/ 9 w 9"/>
                <a:gd name="T21" fmla="*/ 262 h 2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262">
                  <a:moveTo>
                    <a:pt x="0" y="2"/>
                  </a:moveTo>
                  <a:lnTo>
                    <a:pt x="5" y="0"/>
                  </a:lnTo>
                  <a:lnTo>
                    <a:pt x="9" y="2"/>
                  </a:lnTo>
                  <a:lnTo>
                    <a:pt x="9" y="262"/>
                  </a:lnTo>
                  <a:lnTo>
                    <a:pt x="0" y="26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52" name="AutoShape 107"/>
            <p:cNvSpPr>
              <a:spLocks noChangeAspect="1" noChangeArrowheads="1" noTextEdit="1"/>
            </p:cNvSpPr>
            <p:nvPr/>
          </p:nvSpPr>
          <p:spPr bwMode="auto">
            <a:xfrm>
              <a:off x="457200" y="3429000"/>
              <a:ext cx="1828800" cy="116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853" name="Freeform 110"/>
            <p:cNvSpPr>
              <a:spLocks/>
            </p:cNvSpPr>
            <p:nvPr/>
          </p:nvSpPr>
          <p:spPr bwMode="auto">
            <a:xfrm>
              <a:off x="1768475" y="3768725"/>
              <a:ext cx="73025" cy="95250"/>
            </a:xfrm>
            <a:custGeom>
              <a:avLst/>
              <a:gdLst>
                <a:gd name="T0" fmla="*/ 2147483647 w 46"/>
                <a:gd name="T1" fmla="*/ 2147483647 h 60"/>
                <a:gd name="T2" fmla="*/ 2147483647 w 46"/>
                <a:gd name="T3" fmla="*/ 2147483647 h 60"/>
                <a:gd name="T4" fmla="*/ 2147483647 w 46"/>
                <a:gd name="T5" fmla="*/ 2147483647 h 60"/>
                <a:gd name="T6" fmla="*/ 2147483647 w 46"/>
                <a:gd name="T7" fmla="*/ 2147483647 h 60"/>
                <a:gd name="T8" fmla="*/ 2147483647 w 46"/>
                <a:gd name="T9" fmla="*/ 2147483647 h 60"/>
                <a:gd name="T10" fmla="*/ 2147483647 w 46"/>
                <a:gd name="T11" fmla="*/ 2147483647 h 60"/>
                <a:gd name="T12" fmla="*/ 2147483647 w 46"/>
                <a:gd name="T13" fmla="*/ 2147483647 h 60"/>
                <a:gd name="T14" fmla="*/ 2147483647 w 46"/>
                <a:gd name="T15" fmla="*/ 2147483647 h 60"/>
                <a:gd name="T16" fmla="*/ 2147483647 w 46"/>
                <a:gd name="T17" fmla="*/ 2147483647 h 60"/>
                <a:gd name="T18" fmla="*/ 2147483647 w 46"/>
                <a:gd name="T19" fmla="*/ 2147483647 h 60"/>
                <a:gd name="T20" fmla="*/ 2147483647 w 46"/>
                <a:gd name="T21" fmla="*/ 2147483647 h 60"/>
                <a:gd name="T22" fmla="*/ 2147483647 w 46"/>
                <a:gd name="T23" fmla="*/ 2147483647 h 60"/>
                <a:gd name="T24" fmla="*/ 2147483647 w 46"/>
                <a:gd name="T25" fmla="*/ 2147483647 h 60"/>
                <a:gd name="T26" fmla="*/ 2147483647 w 46"/>
                <a:gd name="T27" fmla="*/ 2147483647 h 60"/>
                <a:gd name="T28" fmla="*/ 2147483647 w 46"/>
                <a:gd name="T29" fmla="*/ 2147483647 h 60"/>
                <a:gd name="T30" fmla="*/ 2147483647 w 46"/>
                <a:gd name="T31" fmla="*/ 0 h 60"/>
                <a:gd name="T32" fmla="*/ 2147483647 w 46"/>
                <a:gd name="T33" fmla="*/ 2147483647 h 60"/>
                <a:gd name="T34" fmla="*/ 2147483647 w 46"/>
                <a:gd name="T35" fmla="*/ 2147483647 h 60"/>
                <a:gd name="T36" fmla="*/ 2147483647 w 46"/>
                <a:gd name="T37" fmla="*/ 2147483647 h 60"/>
                <a:gd name="T38" fmla="*/ 2147483647 w 46"/>
                <a:gd name="T39" fmla="*/ 2147483647 h 60"/>
                <a:gd name="T40" fmla="*/ 2147483647 w 46"/>
                <a:gd name="T41" fmla="*/ 2147483647 h 60"/>
                <a:gd name="T42" fmla="*/ 2147483647 w 46"/>
                <a:gd name="T43" fmla="*/ 2147483647 h 60"/>
                <a:gd name="T44" fmla="*/ 2147483647 w 46"/>
                <a:gd name="T45" fmla="*/ 2147483647 h 60"/>
                <a:gd name="T46" fmla="*/ 2147483647 w 46"/>
                <a:gd name="T47" fmla="*/ 2147483647 h 60"/>
                <a:gd name="T48" fmla="*/ 2147483647 w 46"/>
                <a:gd name="T49" fmla="*/ 2147483647 h 60"/>
                <a:gd name="T50" fmla="*/ 2147483647 w 46"/>
                <a:gd name="T51" fmla="*/ 2147483647 h 60"/>
                <a:gd name="T52" fmla="*/ 2147483647 w 46"/>
                <a:gd name="T53" fmla="*/ 2147483647 h 60"/>
                <a:gd name="T54" fmla="*/ 2147483647 w 46"/>
                <a:gd name="T55" fmla="*/ 2147483647 h 60"/>
                <a:gd name="T56" fmla="*/ 2147483647 w 46"/>
                <a:gd name="T57" fmla="*/ 2147483647 h 60"/>
                <a:gd name="T58" fmla="*/ 2147483647 w 46"/>
                <a:gd name="T59" fmla="*/ 2147483647 h 60"/>
                <a:gd name="T60" fmla="*/ 2147483647 w 46"/>
                <a:gd name="T61" fmla="*/ 2147483647 h 60"/>
                <a:gd name="T62" fmla="*/ 2147483647 w 46"/>
                <a:gd name="T63" fmla="*/ 2147483647 h 60"/>
                <a:gd name="T64" fmla="*/ 2147483647 w 46"/>
                <a:gd name="T65" fmla="*/ 2147483647 h 60"/>
                <a:gd name="T66" fmla="*/ 2147483647 w 46"/>
                <a:gd name="T67" fmla="*/ 2147483647 h 6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46"/>
                <a:gd name="T103" fmla="*/ 0 h 60"/>
                <a:gd name="T104" fmla="*/ 46 w 46"/>
                <a:gd name="T105" fmla="*/ 60 h 6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46" h="60">
                  <a:moveTo>
                    <a:pt x="0" y="40"/>
                  </a:moveTo>
                  <a:lnTo>
                    <a:pt x="8" y="40"/>
                  </a:lnTo>
                  <a:lnTo>
                    <a:pt x="8" y="44"/>
                  </a:lnTo>
                  <a:lnTo>
                    <a:pt x="10" y="46"/>
                  </a:lnTo>
                  <a:lnTo>
                    <a:pt x="12" y="50"/>
                  </a:lnTo>
                  <a:lnTo>
                    <a:pt x="16" y="52"/>
                  </a:lnTo>
                  <a:lnTo>
                    <a:pt x="20" y="52"/>
                  </a:lnTo>
                  <a:lnTo>
                    <a:pt x="24" y="54"/>
                  </a:lnTo>
                  <a:lnTo>
                    <a:pt x="28" y="54"/>
                  </a:lnTo>
                  <a:lnTo>
                    <a:pt x="32" y="52"/>
                  </a:lnTo>
                  <a:lnTo>
                    <a:pt x="34" y="50"/>
                  </a:lnTo>
                  <a:lnTo>
                    <a:pt x="36" y="48"/>
                  </a:lnTo>
                  <a:lnTo>
                    <a:pt x="38" y="46"/>
                  </a:lnTo>
                  <a:lnTo>
                    <a:pt x="38" y="44"/>
                  </a:lnTo>
                  <a:lnTo>
                    <a:pt x="38" y="40"/>
                  </a:lnTo>
                  <a:lnTo>
                    <a:pt x="36" y="38"/>
                  </a:lnTo>
                  <a:lnTo>
                    <a:pt x="34" y="38"/>
                  </a:lnTo>
                  <a:lnTo>
                    <a:pt x="32" y="36"/>
                  </a:lnTo>
                  <a:lnTo>
                    <a:pt x="28" y="34"/>
                  </a:lnTo>
                  <a:lnTo>
                    <a:pt x="22" y="32"/>
                  </a:lnTo>
                  <a:lnTo>
                    <a:pt x="16" y="30"/>
                  </a:lnTo>
                  <a:lnTo>
                    <a:pt x="12" y="30"/>
                  </a:lnTo>
                  <a:lnTo>
                    <a:pt x="8" y="26"/>
                  </a:lnTo>
                  <a:lnTo>
                    <a:pt x="6" y="24"/>
                  </a:lnTo>
                  <a:lnTo>
                    <a:pt x="4" y="20"/>
                  </a:lnTo>
                  <a:lnTo>
                    <a:pt x="4" y="16"/>
                  </a:lnTo>
                  <a:lnTo>
                    <a:pt x="4" y="12"/>
                  </a:lnTo>
                  <a:lnTo>
                    <a:pt x="6" y="8"/>
                  </a:lnTo>
                  <a:lnTo>
                    <a:pt x="8" y="6"/>
                  </a:lnTo>
                  <a:lnTo>
                    <a:pt x="12" y="2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8" y="2"/>
                  </a:lnTo>
                  <a:lnTo>
                    <a:pt x="34" y="2"/>
                  </a:lnTo>
                  <a:lnTo>
                    <a:pt x="38" y="6"/>
                  </a:lnTo>
                  <a:lnTo>
                    <a:pt x="42" y="10"/>
                  </a:lnTo>
                  <a:lnTo>
                    <a:pt x="44" y="14"/>
                  </a:lnTo>
                  <a:lnTo>
                    <a:pt x="44" y="18"/>
                  </a:lnTo>
                  <a:lnTo>
                    <a:pt x="36" y="18"/>
                  </a:lnTo>
                  <a:lnTo>
                    <a:pt x="36" y="14"/>
                  </a:lnTo>
                  <a:lnTo>
                    <a:pt x="32" y="10"/>
                  </a:lnTo>
                  <a:lnTo>
                    <a:pt x="28" y="8"/>
                  </a:lnTo>
                  <a:lnTo>
                    <a:pt x="24" y="8"/>
                  </a:lnTo>
                  <a:lnTo>
                    <a:pt x="18" y="8"/>
                  </a:lnTo>
                  <a:lnTo>
                    <a:pt x="14" y="10"/>
                  </a:lnTo>
                  <a:lnTo>
                    <a:pt x="12" y="12"/>
                  </a:lnTo>
                  <a:lnTo>
                    <a:pt x="10" y="16"/>
                  </a:lnTo>
                  <a:lnTo>
                    <a:pt x="12" y="18"/>
                  </a:lnTo>
                  <a:lnTo>
                    <a:pt x="12" y="22"/>
                  </a:lnTo>
                  <a:lnTo>
                    <a:pt x="16" y="24"/>
                  </a:lnTo>
                  <a:lnTo>
                    <a:pt x="24" y="26"/>
                  </a:lnTo>
                  <a:lnTo>
                    <a:pt x="32" y="28"/>
                  </a:lnTo>
                  <a:lnTo>
                    <a:pt x="36" y="28"/>
                  </a:lnTo>
                  <a:lnTo>
                    <a:pt x="40" y="32"/>
                  </a:lnTo>
                  <a:lnTo>
                    <a:pt x="44" y="34"/>
                  </a:lnTo>
                  <a:lnTo>
                    <a:pt x="44" y="38"/>
                  </a:lnTo>
                  <a:lnTo>
                    <a:pt x="46" y="42"/>
                  </a:lnTo>
                  <a:lnTo>
                    <a:pt x="44" y="48"/>
                  </a:lnTo>
                  <a:lnTo>
                    <a:pt x="42" y="52"/>
                  </a:lnTo>
                  <a:lnTo>
                    <a:pt x="40" y="56"/>
                  </a:lnTo>
                  <a:lnTo>
                    <a:pt x="36" y="58"/>
                  </a:lnTo>
                  <a:lnTo>
                    <a:pt x="30" y="60"/>
                  </a:lnTo>
                  <a:lnTo>
                    <a:pt x="24" y="60"/>
                  </a:lnTo>
                  <a:lnTo>
                    <a:pt x="18" y="60"/>
                  </a:lnTo>
                  <a:lnTo>
                    <a:pt x="12" y="58"/>
                  </a:lnTo>
                  <a:lnTo>
                    <a:pt x="8" y="54"/>
                  </a:lnTo>
                  <a:lnTo>
                    <a:pt x="4" y="50"/>
                  </a:lnTo>
                  <a:lnTo>
                    <a:pt x="2" y="46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54" name="Freeform 111"/>
            <p:cNvSpPr>
              <a:spLocks noEditPoints="1"/>
            </p:cNvSpPr>
            <p:nvPr/>
          </p:nvSpPr>
          <p:spPr bwMode="auto">
            <a:xfrm>
              <a:off x="2092325" y="3578225"/>
              <a:ext cx="85725" cy="95250"/>
            </a:xfrm>
            <a:custGeom>
              <a:avLst/>
              <a:gdLst>
                <a:gd name="T0" fmla="*/ 0 w 54"/>
                <a:gd name="T1" fmla="*/ 2147483647 h 60"/>
                <a:gd name="T2" fmla="*/ 0 w 54"/>
                <a:gd name="T3" fmla="*/ 2147483647 h 60"/>
                <a:gd name="T4" fmla="*/ 2147483647 w 54"/>
                <a:gd name="T5" fmla="*/ 2147483647 h 60"/>
                <a:gd name="T6" fmla="*/ 2147483647 w 54"/>
                <a:gd name="T7" fmla="*/ 2147483647 h 60"/>
                <a:gd name="T8" fmla="*/ 2147483647 w 54"/>
                <a:gd name="T9" fmla="*/ 2147483647 h 60"/>
                <a:gd name="T10" fmla="*/ 2147483647 w 54"/>
                <a:gd name="T11" fmla="*/ 2147483647 h 60"/>
                <a:gd name="T12" fmla="*/ 2147483647 w 54"/>
                <a:gd name="T13" fmla="*/ 0 h 60"/>
                <a:gd name="T14" fmla="*/ 2147483647 w 54"/>
                <a:gd name="T15" fmla="*/ 2147483647 h 60"/>
                <a:gd name="T16" fmla="*/ 2147483647 w 54"/>
                <a:gd name="T17" fmla="*/ 2147483647 h 60"/>
                <a:gd name="T18" fmla="*/ 2147483647 w 54"/>
                <a:gd name="T19" fmla="*/ 2147483647 h 60"/>
                <a:gd name="T20" fmla="*/ 2147483647 w 54"/>
                <a:gd name="T21" fmla="*/ 2147483647 h 60"/>
                <a:gd name="T22" fmla="*/ 2147483647 w 54"/>
                <a:gd name="T23" fmla="*/ 2147483647 h 60"/>
                <a:gd name="T24" fmla="*/ 2147483647 w 54"/>
                <a:gd name="T25" fmla="*/ 2147483647 h 60"/>
                <a:gd name="T26" fmla="*/ 2147483647 w 54"/>
                <a:gd name="T27" fmla="*/ 2147483647 h 60"/>
                <a:gd name="T28" fmla="*/ 2147483647 w 54"/>
                <a:gd name="T29" fmla="*/ 2147483647 h 60"/>
                <a:gd name="T30" fmla="*/ 2147483647 w 54"/>
                <a:gd name="T31" fmla="*/ 2147483647 h 60"/>
                <a:gd name="T32" fmla="*/ 2147483647 w 54"/>
                <a:gd name="T33" fmla="*/ 2147483647 h 60"/>
                <a:gd name="T34" fmla="*/ 2147483647 w 54"/>
                <a:gd name="T35" fmla="*/ 2147483647 h 60"/>
                <a:gd name="T36" fmla="*/ 2147483647 w 54"/>
                <a:gd name="T37" fmla="*/ 2147483647 h 60"/>
                <a:gd name="T38" fmla="*/ 2147483647 w 54"/>
                <a:gd name="T39" fmla="*/ 2147483647 h 60"/>
                <a:gd name="T40" fmla="*/ 2147483647 w 54"/>
                <a:gd name="T41" fmla="*/ 2147483647 h 60"/>
                <a:gd name="T42" fmla="*/ 2147483647 w 54"/>
                <a:gd name="T43" fmla="*/ 2147483647 h 60"/>
                <a:gd name="T44" fmla="*/ 2147483647 w 54"/>
                <a:gd name="T45" fmla="*/ 2147483647 h 60"/>
                <a:gd name="T46" fmla="*/ 0 w 54"/>
                <a:gd name="T47" fmla="*/ 2147483647 h 60"/>
                <a:gd name="T48" fmla="*/ 0 w 54"/>
                <a:gd name="T49" fmla="*/ 2147483647 h 60"/>
                <a:gd name="T50" fmla="*/ 2147483647 w 54"/>
                <a:gd name="T51" fmla="*/ 2147483647 h 60"/>
                <a:gd name="T52" fmla="*/ 2147483647 w 54"/>
                <a:gd name="T53" fmla="*/ 2147483647 h 60"/>
                <a:gd name="T54" fmla="*/ 2147483647 w 54"/>
                <a:gd name="T55" fmla="*/ 2147483647 h 60"/>
                <a:gd name="T56" fmla="*/ 2147483647 w 54"/>
                <a:gd name="T57" fmla="*/ 2147483647 h 60"/>
                <a:gd name="T58" fmla="*/ 2147483647 w 54"/>
                <a:gd name="T59" fmla="*/ 2147483647 h 60"/>
                <a:gd name="T60" fmla="*/ 2147483647 w 54"/>
                <a:gd name="T61" fmla="*/ 2147483647 h 60"/>
                <a:gd name="T62" fmla="*/ 2147483647 w 54"/>
                <a:gd name="T63" fmla="*/ 2147483647 h 60"/>
                <a:gd name="T64" fmla="*/ 2147483647 w 54"/>
                <a:gd name="T65" fmla="*/ 2147483647 h 60"/>
                <a:gd name="T66" fmla="*/ 2147483647 w 54"/>
                <a:gd name="T67" fmla="*/ 2147483647 h 60"/>
                <a:gd name="T68" fmla="*/ 2147483647 w 54"/>
                <a:gd name="T69" fmla="*/ 2147483647 h 60"/>
                <a:gd name="T70" fmla="*/ 2147483647 w 54"/>
                <a:gd name="T71" fmla="*/ 2147483647 h 60"/>
                <a:gd name="T72" fmla="*/ 2147483647 w 54"/>
                <a:gd name="T73" fmla="*/ 2147483647 h 60"/>
                <a:gd name="T74" fmla="*/ 2147483647 w 54"/>
                <a:gd name="T75" fmla="*/ 2147483647 h 60"/>
                <a:gd name="T76" fmla="*/ 2147483647 w 54"/>
                <a:gd name="T77" fmla="*/ 2147483647 h 60"/>
                <a:gd name="T78" fmla="*/ 2147483647 w 54"/>
                <a:gd name="T79" fmla="*/ 2147483647 h 60"/>
                <a:gd name="T80" fmla="*/ 2147483647 w 54"/>
                <a:gd name="T81" fmla="*/ 2147483647 h 60"/>
                <a:gd name="T82" fmla="*/ 2147483647 w 54"/>
                <a:gd name="T83" fmla="*/ 2147483647 h 60"/>
                <a:gd name="T84" fmla="*/ 2147483647 w 54"/>
                <a:gd name="T85" fmla="*/ 2147483647 h 60"/>
                <a:gd name="T86" fmla="*/ 2147483647 w 54"/>
                <a:gd name="T87" fmla="*/ 2147483647 h 60"/>
                <a:gd name="T88" fmla="*/ 2147483647 w 54"/>
                <a:gd name="T89" fmla="*/ 2147483647 h 60"/>
                <a:gd name="T90" fmla="*/ 2147483647 w 54"/>
                <a:gd name="T91" fmla="*/ 2147483647 h 60"/>
                <a:gd name="T92" fmla="*/ 2147483647 w 54"/>
                <a:gd name="T93" fmla="*/ 2147483647 h 60"/>
                <a:gd name="T94" fmla="*/ 2147483647 w 54"/>
                <a:gd name="T95" fmla="*/ 2147483647 h 60"/>
                <a:gd name="T96" fmla="*/ 2147483647 w 54"/>
                <a:gd name="T97" fmla="*/ 2147483647 h 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4"/>
                <a:gd name="T148" fmla="*/ 0 h 60"/>
                <a:gd name="T149" fmla="*/ 54 w 54"/>
                <a:gd name="T150" fmla="*/ 60 h 6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4" h="60">
                  <a:moveTo>
                    <a:pt x="0" y="32"/>
                  </a:moveTo>
                  <a:lnTo>
                    <a:pt x="0" y="22"/>
                  </a:lnTo>
                  <a:lnTo>
                    <a:pt x="4" y="14"/>
                  </a:lnTo>
                  <a:lnTo>
                    <a:pt x="8" y="8"/>
                  </a:lnTo>
                  <a:lnTo>
                    <a:pt x="12" y="4"/>
                  </a:lnTo>
                  <a:lnTo>
                    <a:pt x="20" y="2"/>
                  </a:lnTo>
                  <a:lnTo>
                    <a:pt x="26" y="0"/>
                  </a:lnTo>
                  <a:lnTo>
                    <a:pt x="34" y="2"/>
                  </a:lnTo>
                  <a:lnTo>
                    <a:pt x="42" y="4"/>
                  </a:lnTo>
                  <a:lnTo>
                    <a:pt x="46" y="10"/>
                  </a:lnTo>
                  <a:lnTo>
                    <a:pt x="50" y="16"/>
                  </a:lnTo>
                  <a:lnTo>
                    <a:pt x="54" y="22"/>
                  </a:lnTo>
                  <a:lnTo>
                    <a:pt x="54" y="30"/>
                  </a:lnTo>
                  <a:lnTo>
                    <a:pt x="54" y="38"/>
                  </a:lnTo>
                  <a:lnTo>
                    <a:pt x="50" y="46"/>
                  </a:lnTo>
                  <a:lnTo>
                    <a:pt x="46" y="52"/>
                  </a:lnTo>
                  <a:lnTo>
                    <a:pt x="40" y="56"/>
                  </a:lnTo>
                  <a:lnTo>
                    <a:pt x="34" y="60"/>
                  </a:lnTo>
                  <a:lnTo>
                    <a:pt x="26" y="60"/>
                  </a:lnTo>
                  <a:lnTo>
                    <a:pt x="20" y="60"/>
                  </a:lnTo>
                  <a:lnTo>
                    <a:pt x="12" y="56"/>
                  </a:lnTo>
                  <a:lnTo>
                    <a:pt x="8" y="52"/>
                  </a:lnTo>
                  <a:lnTo>
                    <a:pt x="4" y="46"/>
                  </a:lnTo>
                  <a:lnTo>
                    <a:pt x="0" y="38"/>
                  </a:lnTo>
                  <a:lnTo>
                    <a:pt x="0" y="32"/>
                  </a:lnTo>
                  <a:close/>
                  <a:moveTo>
                    <a:pt x="8" y="32"/>
                  </a:moveTo>
                  <a:lnTo>
                    <a:pt x="8" y="38"/>
                  </a:lnTo>
                  <a:lnTo>
                    <a:pt x="10" y="44"/>
                  </a:lnTo>
                  <a:lnTo>
                    <a:pt x="12" y="48"/>
                  </a:lnTo>
                  <a:lnTo>
                    <a:pt x="16" y="50"/>
                  </a:lnTo>
                  <a:lnTo>
                    <a:pt x="22" y="52"/>
                  </a:lnTo>
                  <a:lnTo>
                    <a:pt x="26" y="54"/>
                  </a:lnTo>
                  <a:lnTo>
                    <a:pt x="32" y="52"/>
                  </a:lnTo>
                  <a:lnTo>
                    <a:pt x="36" y="50"/>
                  </a:lnTo>
                  <a:lnTo>
                    <a:pt x="40" y="48"/>
                  </a:lnTo>
                  <a:lnTo>
                    <a:pt x="44" y="42"/>
                  </a:lnTo>
                  <a:lnTo>
                    <a:pt x="46" y="38"/>
                  </a:lnTo>
                  <a:lnTo>
                    <a:pt x="46" y="30"/>
                  </a:lnTo>
                  <a:lnTo>
                    <a:pt x="46" y="24"/>
                  </a:lnTo>
                  <a:lnTo>
                    <a:pt x="44" y="18"/>
                  </a:lnTo>
                  <a:lnTo>
                    <a:pt x="42" y="14"/>
                  </a:lnTo>
                  <a:lnTo>
                    <a:pt x="38" y="10"/>
                  </a:lnTo>
                  <a:lnTo>
                    <a:pt x="32" y="8"/>
                  </a:lnTo>
                  <a:lnTo>
                    <a:pt x="26" y="8"/>
                  </a:lnTo>
                  <a:lnTo>
                    <a:pt x="20" y="8"/>
                  </a:lnTo>
                  <a:lnTo>
                    <a:pt x="14" y="14"/>
                  </a:lnTo>
                  <a:lnTo>
                    <a:pt x="10" y="18"/>
                  </a:lnTo>
                  <a:lnTo>
                    <a:pt x="8" y="24"/>
                  </a:lnTo>
                  <a:lnTo>
                    <a:pt x="8" y="3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55" name="Freeform 112"/>
            <p:cNvSpPr>
              <a:spLocks/>
            </p:cNvSpPr>
            <p:nvPr/>
          </p:nvSpPr>
          <p:spPr bwMode="auto">
            <a:xfrm>
              <a:off x="2193925" y="3581400"/>
              <a:ext cx="69850" cy="92075"/>
            </a:xfrm>
            <a:custGeom>
              <a:avLst/>
              <a:gdLst>
                <a:gd name="T0" fmla="*/ 0 w 44"/>
                <a:gd name="T1" fmla="*/ 2147483647 h 58"/>
                <a:gd name="T2" fmla="*/ 0 w 44"/>
                <a:gd name="T3" fmla="*/ 0 h 58"/>
                <a:gd name="T4" fmla="*/ 2147483647 w 44"/>
                <a:gd name="T5" fmla="*/ 0 h 58"/>
                <a:gd name="T6" fmla="*/ 2147483647 w 44"/>
                <a:gd name="T7" fmla="*/ 2147483647 h 58"/>
                <a:gd name="T8" fmla="*/ 2147483647 w 44"/>
                <a:gd name="T9" fmla="*/ 2147483647 h 58"/>
                <a:gd name="T10" fmla="*/ 2147483647 w 44"/>
                <a:gd name="T11" fmla="*/ 0 h 58"/>
                <a:gd name="T12" fmla="*/ 2147483647 w 44"/>
                <a:gd name="T13" fmla="*/ 0 h 58"/>
                <a:gd name="T14" fmla="*/ 2147483647 w 44"/>
                <a:gd name="T15" fmla="*/ 2147483647 h 58"/>
                <a:gd name="T16" fmla="*/ 2147483647 w 44"/>
                <a:gd name="T17" fmla="*/ 2147483647 h 58"/>
                <a:gd name="T18" fmla="*/ 2147483647 w 44"/>
                <a:gd name="T19" fmla="*/ 2147483647 h 58"/>
                <a:gd name="T20" fmla="*/ 2147483647 w 44"/>
                <a:gd name="T21" fmla="*/ 2147483647 h 58"/>
                <a:gd name="T22" fmla="*/ 2147483647 w 44"/>
                <a:gd name="T23" fmla="*/ 2147483647 h 58"/>
                <a:gd name="T24" fmla="*/ 0 w 44"/>
                <a:gd name="T25" fmla="*/ 2147483647 h 5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4"/>
                <a:gd name="T40" fmla="*/ 0 h 58"/>
                <a:gd name="T41" fmla="*/ 44 w 44"/>
                <a:gd name="T42" fmla="*/ 58 h 5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4" h="58">
                  <a:moveTo>
                    <a:pt x="0" y="58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8" y="24"/>
                  </a:lnTo>
                  <a:lnTo>
                    <a:pt x="38" y="24"/>
                  </a:lnTo>
                  <a:lnTo>
                    <a:pt x="38" y="0"/>
                  </a:lnTo>
                  <a:lnTo>
                    <a:pt x="44" y="0"/>
                  </a:lnTo>
                  <a:lnTo>
                    <a:pt x="44" y="58"/>
                  </a:lnTo>
                  <a:lnTo>
                    <a:pt x="38" y="58"/>
                  </a:lnTo>
                  <a:lnTo>
                    <a:pt x="38" y="30"/>
                  </a:lnTo>
                  <a:lnTo>
                    <a:pt x="8" y="30"/>
                  </a:lnTo>
                  <a:lnTo>
                    <a:pt x="8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56" name="Freeform 113"/>
            <p:cNvSpPr>
              <a:spLocks noEditPoints="1"/>
            </p:cNvSpPr>
            <p:nvPr/>
          </p:nvSpPr>
          <p:spPr bwMode="auto">
            <a:xfrm>
              <a:off x="1952625" y="4098925"/>
              <a:ext cx="85725" cy="95250"/>
            </a:xfrm>
            <a:custGeom>
              <a:avLst/>
              <a:gdLst>
                <a:gd name="T0" fmla="*/ 0 w 54"/>
                <a:gd name="T1" fmla="*/ 2147483647 h 60"/>
                <a:gd name="T2" fmla="*/ 2147483647 w 54"/>
                <a:gd name="T3" fmla="*/ 2147483647 h 60"/>
                <a:gd name="T4" fmla="*/ 2147483647 w 54"/>
                <a:gd name="T5" fmla="*/ 2147483647 h 60"/>
                <a:gd name="T6" fmla="*/ 2147483647 w 54"/>
                <a:gd name="T7" fmla="*/ 2147483647 h 60"/>
                <a:gd name="T8" fmla="*/ 2147483647 w 54"/>
                <a:gd name="T9" fmla="*/ 2147483647 h 60"/>
                <a:gd name="T10" fmla="*/ 2147483647 w 54"/>
                <a:gd name="T11" fmla="*/ 2147483647 h 60"/>
                <a:gd name="T12" fmla="*/ 2147483647 w 54"/>
                <a:gd name="T13" fmla="*/ 0 h 60"/>
                <a:gd name="T14" fmla="*/ 2147483647 w 54"/>
                <a:gd name="T15" fmla="*/ 2147483647 h 60"/>
                <a:gd name="T16" fmla="*/ 2147483647 w 54"/>
                <a:gd name="T17" fmla="*/ 2147483647 h 60"/>
                <a:gd name="T18" fmla="*/ 2147483647 w 54"/>
                <a:gd name="T19" fmla="*/ 2147483647 h 60"/>
                <a:gd name="T20" fmla="*/ 2147483647 w 54"/>
                <a:gd name="T21" fmla="*/ 2147483647 h 60"/>
                <a:gd name="T22" fmla="*/ 2147483647 w 54"/>
                <a:gd name="T23" fmla="*/ 2147483647 h 60"/>
                <a:gd name="T24" fmla="*/ 2147483647 w 54"/>
                <a:gd name="T25" fmla="*/ 2147483647 h 60"/>
                <a:gd name="T26" fmla="*/ 2147483647 w 54"/>
                <a:gd name="T27" fmla="*/ 2147483647 h 60"/>
                <a:gd name="T28" fmla="*/ 2147483647 w 54"/>
                <a:gd name="T29" fmla="*/ 2147483647 h 60"/>
                <a:gd name="T30" fmla="*/ 2147483647 w 54"/>
                <a:gd name="T31" fmla="*/ 2147483647 h 60"/>
                <a:gd name="T32" fmla="*/ 2147483647 w 54"/>
                <a:gd name="T33" fmla="*/ 2147483647 h 60"/>
                <a:gd name="T34" fmla="*/ 2147483647 w 54"/>
                <a:gd name="T35" fmla="*/ 2147483647 h 60"/>
                <a:gd name="T36" fmla="*/ 2147483647 w 54"/>
                <a:gd name="T37" fmla="*/ 2147483647 h 60"/>
                <a:gd name="T38" fmla="*/ 2147483647 w 54"/>
                <a:gd name="T39" fmla="*/ 2147483647 h 60"/>
                <a:gd name="T40" fmla="*/ 2147483647 w 54"/>
                <a:gd name="T41" fmla="*/ 2147483647 h 60"/>
                <a:gd name="T42" fmla="*/ 2147483647 w 54"/>
                <a:gd name="T43" fmla="*/ 2147483647 h 60"/>
                <a:gd name="T44" fmla="*/ 2147483647 w 54"/>
                <a:gd name="T45" fmla="*/ 2147483647 h 60"/>
                <a:gd name="T46" fmla="*/ 0 w 54"/>
                <a:gd name="T47" fmla="*/ 2147483647 h 60"/>
                <a:gd name="T48" fmla="*/ 0 w 54"/>
                <a:gd name="T49" fmla="*/ 2147483647 h 60"/>
                <a:gd name="T50" fmla="*/ 2147483647 w 54"/>
                <a:gd name="T51" fmla="*/ 2147483647 h 60"/>
                <a:gd name="T52" fmla="*/ 2147483647 w 54"/>
                <a:gd name="T53" fmla="*/ 2147483647 h 60"/>
                <a:gd name="T54" fmla="*/ 2147483647 w 54"/>
                <a:gd name="T55" fmla="*/ 2147483647 h 60"/>
                <a:gd name="T56" fmla="*/ 2147483647 w 54"/>
                <a:gd name="T57" fmla="*/ 2147483647 h 60"/>
                <a:gd name="T58" fmla="*/ 2147483647 w 54"/>
                <a:gd name="T59" fmla="*/ 2147483647 h 60"/>
                <a:gd name="T60" fmla="*/ 2147483647 w 54"/>
                <a:gd name="T61" fmla="*/ 2147483647 h 60"/>
                <a:gd name="T62" fmla="*/ 2147483647 w 54"/>
                <a:gd name="T63" fmla="*/ 2147483647 h 60"/>
                <a:gd name="T64" fmla="*/ 2147483647 w 54"/>
                <a:gd name="T65" fmla="*/ 2147483647 h 60"/>
                <a:gd name="T66" fmla="*/ 2147483647 w 54"/>
                <a:gd name="T67" fmla="*/ 2147483647 h 60"/>
                <a:gd name="T68" fmla="*/ 2147483647 w 54"/>
                <a:gd name="T69" fmla="*/ 2147483647 h 60"/>
                <a:gd name="T70" fmla="*/ 2147483647 w 54"/>
                <a:gd name="T71" fmla="*/ 2147483647 h 60"/>
                <a:gd name="T72" fmla="*/ 2147483647 w 54"/>
                <a:gd name="T73" fmla="*/ 2147483647 h 60"/>
                <a:gd name="T74" fmla="*/ 2147483647 w 54"/>
                <a:gd name="T75" fmla="*/ 2147483647 h 60"/>
                <a:gd name="T76" fmla="*/ 2147483647 w 54"/>
                <a:gd name="T77" fmla="*/ 2147483647 h 60"/>
                <a:gd name="T78" fmla="*/ 2147483647 w 54"/>
                <a:gd name="T79" fmla="*/ 2147483647 h 60"/>
                <a:gd name="T80" fmla="*/ 2147483647 w 54"/>
                <a:gd name="T81" fmla="*/ 2147483647 h 60"/>
                <a:gd name="T82" fmla="*/ 2147483647 w 54"/>
                <a:gd name="T83" fmla="*/ 2147483647 h 60"/>
                <a:gd name="T84" fmla="*/ 2147483647 w 54"/>
                <a:gd name="T85" fmla="*/ 2147483647 h 60"/>
                <a:gd name="T86" fmla="*/ 2147483647 w 54"/>
                <a:gd name="T87" fmla="*/ 2147483647 h 60"/>
                <a:gd name="T88" fmla="*/ 2147483647 w 54"/>
                <a:gd name="T89" fmla="*/ 2147483647 h 60"/>
                <a:gd name="T90" fmla="*/ 2147483647 w 54"/>
                <a:gd name="T91" fmla="*/ 2147483647 h 60"/>
                <a:gd name="T92" fmla="*/ 2147483647 w 54"/>
                <a:gd name="T93" fmla="*/ 2147483647 h 60"/>
                <a:gd name="T94" fmla="*/ 2147483647 w 54"/>
                <a:gd name="T95" fmla="*/ 2147483647 h 60"/>
                <a:gd name="T96" fmla="*/ 2147483647 w 54"/>
                <a:gd name="T97" fmla="*/ 2147483647 h 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4"/>
                <a:gd name="T148" fmla="*/ 0 h 60"/>
                <a:gd name="T149" fmla="*/ 54 w 54"/>
                <a:gd name="T150" fmla="*/ 60 h 6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4" h="60">
                  <a:moveTo>
                    <a:pt x="0" y="32"/>
                  </a:moveTo>
                  <a:lnTo>
                    <a:pt x="2" y="22"/>
                  </a:lnTo>
                  <a:lnTo>
                    <a:pt x="4" y="14"/>
                  </a:lnTo>
                  <a:lnTo>
                    <a:pt x="8" y="8"/>
                  </a:lnTo>
                  <a:lnTo>
                    <a:pt x="14" y="4"/>
                  </a:lnTo>
                  <a:lnTo>
                    <a:pt x="20" y="2"/>
                  </a:lnTo>
                  <a:lnTo>
                    <a:pt x="28" y="0"/>
                  </a:lnTo>
                  <a:lnTo>
                    <a:pt x="34" y="2"/>
                  </a:lnTo>
                  <a:lnTo>
                    <a:pt x="42" y="4"/>
                  </a:lnTo>
                  <a:lnTo>
                    <a:pt x="46" y="10"/>
                  </a:lnTo>
                  <a:lnTo>
                    <a:pt x="52" y="16"/>
                  </a:lnTo>
                  <a:lnTo>
                    <a:pt x="54" y="22"/>
                  </a:lnTo>
                  <a:lnTo>
                    <a:pt x="54" y="30"/>
                  </a:lnTo>
                  <a:lnTo>
                    <a:pt x="54" y="38"/>
                  </a:lnTo>
                  <a:lnTo>
                    <a:pt x="50" y="46"/>
                  </a:lnTo>
                  <a:lnTo>
                    <a:pt x="46" y="52"/>
                  </a:lnTo>
                  <a:lnTo>
                    <a:pt x="42" y="56"/>
                  </a:lnTo>
                  <a:lnTo>
                    <a:pt x="34" y="60"/>
                  </a:lnTo>
                  <a:lnTo>
                    <a:pt x="28" y="60"/>
                  </a:lnTo>
                  <a:lnTo>
                    <a:pt x="20" y="60"/>
                  </a:lnTo>
                  <a:lnTo>
                    <a:pt x="12" y="56"/>
                  </a:lnTo>
                  <a:lnTo>
                    <a:pt x="8" y="52"/>
                  </a:lnTo>
                  <a:lnTo>
                    <a:pt x="4" y="46"/>
                  </a:lnTo>
                  <a:lnTo>
                    <a:pt x="0" y="38"/>
                  </a:lnTo>
                  <a:lnTo>
                    <a:pt x="0" y="32"/>
                  </a:lnTo>
                  <a:close/>
                  <a:moveTo>
                    <a:pt x="8" y="32"/>
                  </a:moveTo>
                  <a:lnTo>
                    <a:pt x="8" y="38"/>
                  </a:lnTo>
                  <a:lnTo>
                    <a:pt x="10" y="44"/>
                  </a:lnTo>
                  <a:lnTo>
                    <a:pt x="14" y="48"/>
                  </a:lnTo>
                  <a:lnTo>
                    <a:pt x="18" y="50"/>
                  </a:lnTo>
                  <a:lnTo>
                    <a:pt x="22" y="52"/>
                  </a:lnTo>
                  <a:lnTo>
                    <a:pt x="28" y="54"/>
                  </a:lnTo>
                  <a:lnTo>
                    <a:pt x="32" y="52"/>
                  </a:lnTo>
                  <a:lnTo>
                    <a:pt x="38" y="50"/>
                  </a:lnTo>
                  <a:lnTo>
                    <a:pt x="42" y="48"/>
                  </a:lnTo>
                  <a:lnTo>
                    <a:pt x="44" y="42"/>
                  </a:lnTo>
                  <a:lnTo>
                    <a:pt x="46" y="38"/>
                  </a:lnTo>
                  <a:lnTo>
                    <a:pt x="46" y="30"/>
                  </a:lnTo>
                  <a:lnTo>
                    <a:pt x="46" y="24"/>
                  </a:lnTo>
                  <a:lnTo>
                    <a:pt x="44" y="18"/>
                  </a:lnTo>
                  <a:lnTo>
                    <a:pt x="42" y="14"/>
                  </a:lnTo>
                  <a:lnTo>
                    <a:pt x="38" y="10"/>
                  </a:lnTo>
                  <a:lnTo>
                    <a:pt x="32" y="8"/>
                  </a:lnTo>
                  <a:lnTo>
                    <a:pt x="28" y="8"/>
                  </a:lnTo>
                  <a:lnTo>
                    <a:pt x="20" y="8"/>
                  </a:lnTo>
                  <a:lnTo>
                    <a:pt x="14" y="14"/>
                  </a:lnTo>
                  <a:lnTo>
                    <a:pt x="10" y="18"/>
                  </a:lnTo>
                  <a:lnTo>
                    <a:pt x="8" y="24"/>
                  </a:lnTo>
                  <a:lnTo>
                    <a:pt x="8" y="3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57" name="Freeform 114"/>
            <p:cNvSpPr>
              <a:spLocks noEditPoints="1"/>
            </p:cNvSpPr>
            <p:nvPr/>
          </p:nvSpPr>
          <p:spPr bwMode="auto">
            <a:xfrm>
              <a:off x="1571625" y="3438525"/>
              <a:ext cx="85725" cy="95250"/>
            </a:xfrm>
            <a:custGeom>
              <a:avLst/>
              <a:gdLst>
                <a:gd name="T0" fmla="*/ 0 w 54"/>
                <a:gd name="T1" fmla="*/ 2147483647 h 60"/>
                <a:gd name="T2" fmla="*/ 2147483647 w 54"/>
                <a:gd name="T3" fmla="*/ 2147483647 h 60"/>
                <a:gd name="T4" fmla="*/ 2147483647 w 54"/>
                <a:gd name="T5" fmla="*/ 2147483647 h 60"/>
                <a:gd name="T6" fmla="*/ 2147483647 w 54"/>
                <a:gd name="T7" fmla="*/ 2147483647 h 60"/>
                <a:gd name="T8" fmla="*/ 2147483647 w 54"/>
                <a:gd name="T9" fmla="*/ 2147483647 h 60"/>
                <a:gd name="T10" fmla="*/ 2147483647 w 54"/>
                <a:gd name="T11" fmla="*/ 2147483647 h 60"/>
                <a:gd name="T12" fmla="*/ 2147483647 w 54"/>
                <a:gd name="T13" fmla="*/ 0 h 60"/>
                <a:gd name="T14" fmla="*/ 2147483647 w 54"/>
                <a:gd name="T15" fmla="*/ 2147483647 h 60"/>
                <a:gd name="T16" fmla="*/ 2147483647 w 54"/>
                <a:gd name="T17" fmla="*/ 2147483647 h 60"/>
                <a:gd name="T18" fmla="*/ 2147483647 w 54"/>
                <a:gd name="T19" fmla="*/ 2147483647 h 60"/>
                <a:gd name="T20" fmla="*/ 2147483647 w 54"/>
                <a:gd name="T21" fmla="*/ 2147483647 h 60"/>
                <a:gd name="T22" fmla="*/ 2147483647 w 54"/>
                <a:gd name="T23" fmla="*/ 2147483647 h 60"/>
                <a:gd name="T24" fmla="*/ 2147483647 w 54"/>
                <a:gd name="T25" fmla="*/ 2147483647 h 60"/>
                <a:gd name="T26" fmla="*/ 2147483647 w 54"/>
                <a:gd name="T27" fmla="*/ 2147483647 h 60"/>
                <a:gd name="T28" fmla="*/ 2147483647 w 54"/>
                <a:gd name="T29" fmla="*/ 2147483647 h 60"/>
                <a:gd name="T30" fmla="*/ 2147483647 w 54"/>
                <a:gd name="T31" fmla="*/ 2147483647 h 60"/>
                <a:gd name="T32" fmla="*/ 2147483647 w 54"/>
                <a:gd name="T33" fmla="*/ 2147483647 h 60"/>
                <a:gd name="T34" fmla="*/ 2147483647 w 54"/>
                <a:gd name="T35" fmla="*/ 2147483647 h 60"/>
                <a:gd name="T36" fmla="*/ 2147483647 w 54"/>
                <a:gd name="T37" fmla="*/ 2147483647 h 60"/>
                <a:gd name="T38" fmla="*/ 2147483647 w 54"/>
                <a:gd name="T39" fmla="*/ 2147483647 h 60"/>
                <a:gd name="T40" fmla="*/ 2147483647 w 54"/>
                <a:gd name="T41" fmla="*/ 2147483647 h 60"/>
                <a:gd name="T42" fmla="*/ 2147483647 w 54"/>
                <a:gd name="T43" fmla="*/ 2147483647 h 60"/>
                <a:gd name="T44" fmla="*/ 2147483647 w 54"/>
                <a:gd name="T45" fmla="*/ 2147483647 h 60"/>
                <a:gd name="T46" fmla="*/ 0 w 54"/>
                <a:gd name="T47" fmla="*/ 2147483647 h 60"/>
                <a:gd name="T48" fmla="*/ 0 w 54"/>
                <a:gd name="T49" fmla="*/ 2147483647 h 60"/>
                <a:gd name="T50" fmla="*/ 2147483647 w 54"/>
                <a:gd name="T51" fmla="*/ 2147483647 h 60"/>
                <a:gd name="T52" fmla="*/ 2147483647 w 54"/>
                <a:gd name="T53" fmla="*/ 2147483647 h 60"/>
                <a:gd name="T54" fmla="*/ 2147483647 w 54"/>
                <a:gd name="T55" fmla="*/ 2147483647 h 60"/>
                <a:gd name="T56" fmla="*/ 2147483647 w 54"/>
                <a:gd name="T57" fmla="*/ 2147483647 h 60"/>
                <a:gd name="T58" fmla="*/ 2147483647 w 54"/>
                <a:gd name="T59" fmla="*/ 2147483647 h 60"/>
                <a:gd name="T60" fmla="*/ 2147483647 w 54"/>
                <a:gd name="T61" fmla="*/ 2147483647 h 60"/>
                <a:gd name="T62" fmla="*/ 2147483647 w 54"/>
                <a:gd name="T63" fmla="*/ 2147483647 h 60"/>
                <a:gd name="T64" fmla="*/ 2147483647 w 54"/>
                <a:gd name="T65" fmla="*/ 2147483647 h 60"/>
                <a:gd name="T66" fmla="*/ 2147483647 w 54"/>
                <a:gd name="T67" fmla="*/ 2147483647 h 60"/>
                <a:gd name="T68" fmla="*/ 2147483647 w 54"/>
                <a:gd name="T69" fmla="*/ 2147483647 h 60"/>
                <a:gd name="T70" fmla="*/ 2147483647 w 54"/>
                <a:gd name="T71" fmla="*/ 2147483647 h 60"/>
                <a:gd name="T72" fmla="*/ 2147483647 w 54"/>
                <a:gd name="T73" fmla="*/ 2147483647 h 60"/>
                <a:gd name="T74" fmla="*/ 2147483647 w 54"/>
                <a:gd name="T75" fmla="*/ 2147483647 h 60"/>
                <a:gd name="T76" fmla="*/ 2147483647 w 54"/>
                <a:gd name="T77" fmla="*/ 2147483647 h 60"/>
                <a:gd name="T78" fmla="*/ 2147483647 w 54"/>
                <a:gd name="T79" fmla="*/ 2147483647 h 60"/>
                <a:gd name="T80" fmla="*/ 2147483647 w 54"/>
                <a:gd name="T81" fmla="*/ 2147483647 h 60"/>
                <a:gd name="T82" fmla="*/ 2147483647 w 54"/>
                <a:gd name="T83" fmla="*/ 2147483647 h 60"/>
                <a:gd name="T84" fmla="*/ 2147483647 w 54"/>
                <a:gd name="T85" fmla="*/ 2147483647 h 60"/>
                <a:gd name="T86" fmla="*/ 2147483647 w 54"/>
                <a:gd name="T87" fmla="*/ 2147483647 h 60"/>
                <a:gd name="T88" fmla="*/ 2147483647 w 54"/>
                <a:gd name="T89" fmla="*/ 2147483647 h 60"/>
                <a:gd name="T90" fmla="*/ 2147483647 w 54"/>
                <a:gd name="T91" fmla="*/ 2147483647 h 60"/>
                <a:gd name="T92" fmla="*/ 2147483647 w 54"/>
                <a:gd name="T93" fmla="*/ 2147483647 h 60"/>
                <a:gd name="T94" fmla="*/ 2147483647 w 54"/>
                <a:gd name="T95" fmla="*/ 2147483647 h 60"/>
                <a:gd name="T96" fmla="*/ 2147483647 w 54"/>
                <a:gd name="T97" fmla="*/ 2147483647 h 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4"/>
                <a:gd name="T148" fmla="*/ 0 h 60"/>
                <a:gd name="T149" fmla="*/ 54 w 54"/>
                <a:gd name="T150" fmla="*/ 60 h 6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4" h="60">
                  <a:moveTo>
                    <a:pt x="0" y="32"/>
                  </a:moveTo>
                  <a:lnTo>
                    <a:pt x="2" y="22"/>
                  </a:lnTo>
                  <a:lnTo>
                    <a:pt x="4" y="14"/>
                  </a:lnTo>
                  <a:lnTo>
                    <a:pt x="8" y="8"/>
                  </a:lnTo>
                  <a:lnTo>
                    <a:pt x="14" y="4"/>
                  </a:lnTo>
                  <a:lnTo>
                    <a:pt x="20" y="2"/>
                  </a:lnTo>
                  <a:lnTo>
                    <a:pt x="28" y="0"/>
                  </a:lnTo>
                  <a:lnTo>
                    <a:pt x="34" y="2"/>
                  </a:lnTo>
                  <a:lnTo>
                    <a:pt x="42" y="4"/>
                  </a:lnTo>
                  <a:lnTo>
                    <a:pt x="46" y="10"/>
                  </a:lnTo>
                  <a:lnTo>
                    <a:pt x="52" y="16"/>
                  </a:lnTo>
                  <a:lnTo>
                    <a:pt x="54" y="22"/>
                  </a:lnTo>
                  <a:lnTo>
                    <a:pt x="54" y="30"/>
                  </a:lnTo>
                  <a:lnTo>
                    <a:pt x="54" y="38"/>
                  </a:lnTo>
                  <a:lnTo>
                    <a:pt x="50" y="46"/>
                  </a:lnTo>
                  <a:lnTo>
                    <a:pt x="46" y="52"/>
                  </a:lnTo>
                  <a:lnTo>
                    <a:pt x="42" y="56"/>
                  </a:lnTo>
                  <a:lnTo>
                    <a:pt x="34" y="60"/>
                  </a:lnTo>
                  <a:lnTo>
                    <a:pt x="28" y="60"/>
                  </a:lnTo>
                  <a:lnTo>
                    <a:pt x="20" y="60"/>
                  </a:lnTo>
                  <a:lnTo>
                    <a:pt x="12" y="56"/>
                  </a:lnTo>
                  <a:lnTo>
                    <a:pt x="8" y="52"/>
                  </a:lnTo>
                  <a:lnTo>
                    <a:pt x="4" y="46"/>
                  </a:lnTo>
                  <a:lnTo>
                    <a:pt x="0" y="38"/>
                  </a:lnTo>
                  <a:lnTo>
                    <a:pt x="0" y="32"/>
                  </a:lnTo>
                  <a:close/>
                  <a:moveTo>
                    <a:pt x="8" y="32"/>
                  </a:moveTo>
                  <a:lnTo>
                    <a:pt x="8" y="38"/>
                  </a:lnTo>
                  <a:lnTo>
                    <a:pt x="10" y="44"/>
                  </a:lnTo>
                  <a:lnTo>
                    <a:pt x="14" y="48"/>
                  </a:lnTo>
                  <a:lnTo>
                    <a:pt x="18" y="50"/>
                  </a:lnTo>
                  <a:lnTo>
                    <a:pt x="22" y="52"/>
                  </a:lnTo>
                  <a:lnTo>
                    <a:pt x="28" y="54"/>
                  </a:lnTo>
                  <a:lnTo>
                    <a:pt x="32" y="52"/>
                  </a:lnTo>
                  <a:lnTo>
                    <a:pt x="38" y="50"/>
                  </a:lnTo>
                  <a:lnTo>
                    <a:pt x="42" y="48"/>
                  </a:lnTo>
                  <a:lnTo>
                    <a:pt x="44" y="42"/>
                  </a:lnTo>
                  <a:lnTo>
                    <a:pt x="46" y="38"/>
                  </a:lnTo>
                  <a:lnTo>
                    <a:pt x="46" y="30"/>
                  </a:lnTo>
                  <a:lnTo>
                    <a:pt x="46" y="24"/>
                  </a:lnTo>
                  <a:lnTo>
                    <a:pt x="44" y="18"/>
                  </a:lnTo>
                  <a:lnTo>
                    <a:pt x="42" y="14"/>
                  </a:lnTo>
                  <a:lnTo>
                    <a:pt x="38" y="10"/>
                  </a:lnTo>
                  <a:lnTo>
                    <a:pt x="32" y="8"/>
                  </a:lnTo>
                  <a:lnTo>
                    <a:pt x="28" y="8"/>
                  </a:lnTo>
                  <a:lnTo>
                    <a:pt x="20" y="8"/>
                  </a:lnTo>
                  <a:lnTo>
                    <a:pt x="14" y="14"/>
                  </a:lnTo>
                  <a:lnTo>
                    <a:pt x="10" y="18"/>
                  </a:lnTo>
                  <a:lnTo>
                    <a:pt x="8" y="24"/>
                  </a:lnTo>
                  <a:lnTo>
                    <a:pt x="8" y="3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58" name="Freeform 115"/>
            <p:cNvSpPr>
              <a:spLocks/>
            </p:cNvSpPr>
            <p:nvPr/>
          </p:nvSpPr>
          <p:spPr bwMode="auto">
            <a:xfrm>
              <a:off x="809625" y="4381500"/>
              <a:ext cx="336550" cy="200025"/>
            </a:xfrm>
            <a:custGeom>
              <a:avLst/>
              <a:gdLst>
                <a:gd name="T0" fmla="*/ 2147483647 w 212"/>
                <a:gd name="T1" fmla="*/ 2147483647 h 126"/>
                <a:gd name="T2" fmla="*/ 2147483647 w 212"/>
                <a:gd name="T3" fmla="*/ 2147483647 h 126"/>
                <a:gd name="T4" fmla="*/ 2147483647 w 212"/>
                <a:gd name="T5" fmla="*/ 2147483647 h 126"/>
                <a:gd name="T6" fmla="*/ 0 w 212"/>
                <a:gd name="T7" fmla="*/ 2147483647 h 126"/>
                <a:gd name="T8" fmla="*/ 2147483647 w 212"/>
                <a:gd name="T9" fmla="*/ 2147483647 h 126"/>
                <a:gd name="T10" fmla="*/ 2147483647 w 212"/>
                <a:gd name="T11" fmla="*/ 0 h 126"/>
                <a:gd name="T12" fmla="*/ 2147483647 w 212"/>
                <a:gd name="T13" fmla="*/ 2147483647 h 1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2"/>
                <a:gd name="T22" fmla="*/ 0 h 126"/>
                <a:gd name="T23" fmla="*/ 212 w 212"/>
                <a:gd name="T24" fmla="*/ 126 h 12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2" h="126">
                  <a:moveTo>
                    <a:pt x="212" y="118"/>
                  </a:moveTo>
                  <a:lnTo>
                    <a:pt x="212" y="122"/>
                  </a:lnTo>
                  <a:lnTo>
                    <a:pt x="212" y="126"/>
                  </a:lnTo>
                  <a:lnTo>
                    <a:pt x="0" y="4"/>
                  </a:lnTo>
                  <a:lnTo>
                    <a:pt x="4" y="2"/>
                  </a:lnTo>
                  <a:lnTo>
                    <a:pt x="8" y="0"/>
                  </a:lnTo>
                  <a:lnTo>
                    <a:pt x="212" y="118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59" name="Freeform 116"/>
            <p:cNvSpPr>
              <a:spLocks/>
            </p:cNvSpPr>
            <p:nvPr/>
          </p:nvSpPr>
          <p:spPr bwMode="auto">
            <a:xfrm>
              <a:off x="809625" y="4003675"/>
              <a:ext cx="12700" cy="384175"/>
            </a:xfrm>
            <a:custGeom>
              <a:avLst/>
              <a:gdLst>
                <a:gd name="T0" fmla="*/ 2147483647 w 8"/>
                <a:gd name="T1" fmla="*/ 2147483647 h 242"/>
                <a:gd name="T2" fmla="*/ 2147483647 w 8"/>
                <a:gd name="T3" fmla="*/ 2147483647 h 242"/>
                <a:gd name="T4" fmla="*/ 0 w 8"/>
                <a:gd name="T5" fmla="*/ 2147483647 h 242"/>
                <a:gd name="T6" fmla="*/ 0 w 8"/>
                <a:gd name="T7" fmla="*/ 2147483647 h 242"/>
                <a:gd name="T8" fmla="*/ 2147483647 w 8"/>
                <a:gd name="T9" fmla="*/ 0 h 242"/>
                <a:gd name="T10" fmla="*/ 2147483647 w 8"/>
                <a:gd name="T11" fmla="*/ 2147483647 h 242"/>
                <a:gd name="T12" fmla="*/ 2147483647 w 8"/>
                <a:gd name="T13" fmla="*/ 2147483647 h 2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242"/>
                <a:gd name="T23" fmla="*/ 8 w 8"/>
                <a:gd name="T24" fmla="*/ 242 h 24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242">
                  <a:moveTo>
                    <a:pt x="8" y="238"/>
                  </a:moveTo>
                  <a:lnTo>
                    <a:pt x="4" y="240"/>
                  </a:lnTo>
                  <a:lnTo>
                    <a:pt x="0" y="242"/>
                  </a:lnTo>
                  <a:lnTo>
                    <a:pt x="0" y="2"/>
                  </a:lnTo>
                  <a:lnTo>
                    <a:pt x="4" y="0"/>
                  </a:lnTo>
                  <a:lnTo>
                    <a:pt x="8" y="2"/>
                  </a:lnTo>
                  <a:lnTo>
                    <a:pt x="8" y="238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60" name="Rectangle 117"/>
            <p:cNvSpPr>
              <a:spLocks noChangeArrowheads="1"/>
            </p:cNvSpPr>
            <p:nvPr/>
          </p:nvSpPr>
          <p:spPr bwMode="auto">
            <a:xfrm>
              <a:off x="854075" y="4029075"/>
              <a:ext cx="12700" cy="330200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31861" name="Freeform 118"/>
            <p:cNvSpPr>
              <a:spLocks/>
            </p:cNvSpPr>
            <p:nvPr/>
          </p:nvSpPr>
          <p:spPr bwMode="auto">
            <a:xfrm>
              <a:off x="482600" y="3806825"/>
              <a:ext cx="333375" cy="200025"/>
            </a:xfrm>
            <a:custGeom>
              <a:avLst/>
              <a:gdLst>
                <a:gd name="T0" fmla="*/ 2147483647 w 210"/>
                <a:gd name="T1" fmla="*/ 2147483647 h 126"/>
                <a:gd name="T2" fmla="*/ 2147483647 w 210"/>
                <a:gd name="T3" fmla="*/ 2147483647 h 126"/>
                <a:gd name="T4" fmla="*/ 2147483647 w 210"/>
                <a:gd name="T5" fmla="*/ 2147483647 h 126"/>
                <a:gd name="T6" fmla="*/ 0 w 210"/>
                <a:gd name="T7" fmla="*/ 2147483647 h 126"/>
                <a:gd name="T8" fmla="*/ 2147483647 w 210"/>
                <a:gd name="T9" fmla="*/ 0 h 126"/>
                <a:gd name="T10" fmla="*/ 2147483647 w 210"/>
                <a:gd name="T11" fmla="*/ 2147483647 h 1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0"/>
                <a:gd name="T19" fmla="*/ 0 h 126"/>
                <a:gd name="T20" fmla="*/ 210 w 210"/>
                <a:gd name="T21" fmla="*/ 126 h 12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0" h="126">
                  <a:moveTo>
                    <a:pt x="210" y="120"/>
                  </a:moveTo>
                  <a:lnTo>
                    <a:pt x="210" y="124"/>
                  </a:lnTo>
                  <a:lnTo>
                    <a:pt x="206" y="126"/>
                  </a:lnTo>
                  <a:lnTo>
                    <a:pt x="0" y="8"/>
                  </a:lnTo>
                  <a:lnTo>
                    <a:pt x="4" y="0"/>
                  </a:lnTo>
                  <a:lnTo>
                    <a:pt x="210" y="12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62" name="Freeform 119"/>
            <p:cNvSpPr>
              <a:spLocks/>
            </p:cNvSpPr>
            <p:nvPr/>
          </p:nvSpPr>
          <p:spPr bwMode="auto">
            <a:xfrm>
              <a:off x="815975" y="3806825"/>
              <a:ext cx="330200" cy="200025"/>
            </a:xfrm>
            <a:custGeom>
              <a:avLst/>
              <a:gdLst>
                <a:gd name="T0" fmla="*/ 2147483647 w 208"/>
                <a:gd name="T1" fmla="*/ 2147483647 h 126"/>
                <a:gd name="T2" fmla="*/ 0 w 208"/>
                <a:gd name="T3" fmla="*/ 2147483647 h 126"/>
                <a:gd name="T4" fmla="*/ 0 w 208"/>
                <a:gd name="T5" fmla="*/ 2147483647 h 126"/>
                <a:gd name="T6" fmla="*/ 2147483647 w 208"/>
                <a:gd name="T7" fmla="*/ 0 h 126"/>
                <a:gd name="T8" fmla="*/ 2147483647 w 208"/>
                <a:gd name="T9" fmla="*/ 2147483647 h 126"/>
                <a:gd name="T10" fmla="*/ 2147483647 w 208"/>
                <a:gd name="T11" fmla="*/ 2147483647 h 126"/>
                <a:gd name="T12" fmla="*/ 2147483647 w 208"/>
                <a:gd name="T13" fmla="*/ 2147483647 h 1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8"/>
                <a:gd name="T22" fmla="*/ 0 h 126"/>
                <a:gd name="T23" fmla="*/ 208 w 208"/>
                <a:gd name="T24" fmla="*/ 126 h 12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08" h="126">
                  <a:moveTo>
                    <a:pt x="4" y="126"/>
                  </a:moveTo>
                  <a:lnTo>
                    <a:pt x="0" y="124"/>
                  </a:lnTo>
                  <a:lnTo>
                    <a:pt x="0" y="120"/>
                  </a:lnTo>
                  <a:lnTo>
                    <a:pt x="208" y="0"/>
                  </a:lnTo>
                  <a:lnTo>
                    <a:pt x="208" y="4"/>
                  </a:lnTo>
                  <a:lnTo>
                    <a:pt x="208" y="8"/>
                  </a:lnTo>
                  <a:lnTo>
                    <a:pt x="4" y="12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63" name="Freeform 120"/>
            <p:cNvSpPr>
              <a:spLocks/>
            </p:cNvSpPr>
            <p:nvPr/>
          </p:nvSpPr>
          <p:spPr bwMode="auto">
            <a:xfrm>
              <a:off x="1857375" y="3654425"/>
              <a:ext cx="219075" cy="133350"/>
            </a:xfrm>
            <a:custGeom>
              <a:avLst/>
              <a:gdLst>
                <a:gd name="T0" fmla="*/ 2147483647 w 138"/>
                <a:gd name="T1" fmla="*/ 2147483647 h 84"/>
                <a:gd name="T2" fmla="*/ 0 w 138"/>
                <a:gd name="T3" fmla="*/ 2147483647 h 84"/>
                <a:gd name="T4" fmla="*/ 2147483647 w 138"/>
                <a:gd name="T5" fmla="*/ 0 h 84"/>
                <a:gd name="T6" fmla="*/ 2147483647 w 138"/>
                <a:gd name="T7" fmla="*/ 2147483647 h 84"/>
                <a:gd name="T8" fmla="*/ 2147483647 w 138"/>
                <a:gd name="T9" fmla="*/ 2147483647 h 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84"/>
                <a:gd name="T17" fmla="*/ 138 w 138"/>
                <a:gd name="T18" fmla="*/ 84 h 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84">
                  <a:moveTo>
                    <a:pt x="4" y="84"/>
                  </a:moveTo>
                  <a:lnTo>
                    <a:pt x="0" y="76"/>
                  </a:lnTo>
                  <a:lnTo>
                    <a:pt x="134" y="0"/>
                  </a:lnTo>
                  <a:lnTo>
                    <a:pt x="138" y="6"/>
                  </a:lnTo>
                  <a:lnTo>
                    <a:pt x="4" y="8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64" name="Freeform 121"/>
            <p:cNvSpPr>
              <a:spLocks/>
            </p:cNvSpPr>
            <p:nvPr/>
          </p:nvSpPr>
          <p:spPr bwMode="auto">
            <a:xfrm>
              <a:off x="1476375" y="3841750"/>
              <a:ext cx="269875" cy="165100"/>
            </a:xfrm>
            <a:custGeom>
              <a:avLst/>
              <a:gdLst>
                <a:gd name="T0" fmla="*/ 2147483647 w 170"/>
                <a:gd name="T1" fmla="*/ 0 h 104"/>
                <a:gd name="T2" fmla="*/ 2147483647 w 170"/>
                <a:gd name="T3" fmla="*/ 2147483647 h 104"/>
                <a:gd name="T4" fmla="*/ 2147483647 w 170"/>
                <a:gd name="T5" fmla="*/ 2147483647 h 104"/>
                <a:gd name="T6" fmla="*/ 0 w 170"/>
                <a:gd name="T7" fmla="*/ 2147483647 h 104"/>
                <a:gd name="T8" fmla="*/ 0 w 170"/>
                <a:gd name="T9" fmla="*/ 2147483647 h 104"/>
                <a:gd name="T10" fmla="*/ 2147483647 w 170"/>
                <a:gd name="T11" fmla="*/ 0 h 10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70"/>
                <a:gd name="T19" fmla="*/ 0 h 104"/>
                <a:gd name="T20" fmla="*/ 170 w 170"/>
                <a:gd name="T21" fmla="*/ 104 h 10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70" h="104">
                  <a:moveTo>
                    <a:pt x="166" y="0"/>
                  </a:moveTo>
                  <a:lnTo>
                    <a:pt x="170" y="8"/>
                  </a:lnTo>
                  <a:lnTo>
                    <a:pt x="4" y="104"/>
                  </a:lnTo>
                  <a:lnTo>
                    <a:pt x="0" y="102"/>
                  </a:lnTo>
                  <a:lnTo>
                    <a:pt x="0" y="98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65" name="Freeform 122"/>
            <p:cNvSpPr>
              <a:spLocks/>
            </p:cNvSpPr>
            <p:nvPr/>
          </p:nvSpPr>
          <p:spPr bwMode="auto">
            <a:xfrm>
              <a:off x="1470025" y="4003675"/>
              <a:ext cx="12700" cy="384175"/>
            </a:xfrm>
            <a:custGeom>
              <a:avLst/>
              <a:gdLst>
                <a:gd name="T0" fmla="*/ 0 w 8"/>
                <a:gd name="T1" fmla="*/ 2147483647 h 242"/>
                <a:gd name="T2" fmla="*/ 2147483647 w 8"/>
                <a:gd name="T3" fmla="*/ 0 h 242"/>
                <a:gd name="T4" fmla="*/ 2147483647 w 8"/>
                <a:gd name="T5" fmla="*/ 2147483647 h 242"/>
                <a:gd name="T6" fmla="*/ 2147483647 w 8"/>
                <a:gd name="T7" fmla="*/ 2147483647 h 242"/>
                <a:gd name="T8" fmla="*/ 2147483647 w 8"/>
                <a:gd name="T9" fmla="*/ 2147483647 h 242"/>
                <a:gd name="T10" fmla="*/ 0 w 8"/>
                <a:gd name="T11" fmla="*/ 2147483647 h 242"/>
                <a:gd name="T12" fmla="*/ 0 w 8"/>
                <a:gd name="T13" fmla="*/ 2147483647 h 2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242"/>
                <a:gd name="T23" fmla="*/ 8 w 8"/>
                <a:gd name="T24" fmla="*/ 242 h 24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242">
                  <a:moveTo>
                    <a:pt x="0" y="2"/>
                  </a:moveTo>
                  <a:lnTo>
                    <a:pt x="4" y="0"/>
                  </a:lnTo>
                  <a:lnTo>
                    <a:pt x="8" y="2"/>
                  </a:lnTo>
                  <a:lnTo>
                    <a:pt x="8" y="242"/>
                  </a:lnTo>
                  <a:lnTo>
                    <a:pt x="4" y="240"/>
                  </a:lnTo>
                  <a:lnTo>
                    <a:pt x="0" y="23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66" name="Freeform 123"/>
            <p:cNvSpPr>
              <a:spLocks/>
            </p:cNvSpPr>
            <p:nvPr/>
          </p:nvSpPr>
          <p:spPr bwMode="auto">
            <a:xfrm>
              <a:off x="1146175" y="3806825"/>
              <a:ext cx="330200" cy="200025"/>
            </a:xfrm>
            <a:custGeom>
              <a:avLst/>
              <a:gdLst>
                <a:gd name="T0" fmla="*/ 2147483647 w 208"/>
                <a:gd name="T1" fmla="*/ 2147483647 h 126"/>
                <a:gd name="T2" fmla="*/ 2147483647 w 208"/>
                <a:gd name="T3" fmla="*/ 2147483647 h 126"/>
                <a:gd name="T4" fmla="*/ 2147483647 w 208"/>
                <a:gd name="T5" fmla="*/ 2147483647 h 126"/>
                <a:gd name="T6" fmla="*/ 0 w 208"/>
                <a:gd name="T7" fmla="*/ 2147483647 h 126"/>
                <a:gd name="T8" fmla="*/ 0 w 208"/>
                <a:gd name="T9" fmla="*/ 2147483647 h 126"/>
                <a:gd name="T10" fmla="*/ 0 w 208"/>
                <a:gd name="T11" fmla="*/ 0 h 126"/>
                <a:gd name="T12" fmla="*/ 2147483647 w 208"/>
                <a:gd name="T13" fmla="*/ 2147483647 h 1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8"/>
                <a:gd name="T22" fmla="*/ 0 h 126"/>
                <a:gd name="T23" fmla="*/ 208 w 208"/>
                <a:gd name="T24" fmla="*/ 126 h 12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08" h="126">
                  <a:moveTo>
                    <a:pt x="208" y="120"/>
                  </a:moveTo>
                  <a:lnTo>
                    <a:pt x="208" y="124"/>
                  </a:lnTo>
                  <a:lnTo>
                    <a:pt x="204" y="126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208" y="12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67" name="Freeform 124"/>
            <p:cNvSpPr>
              <a:spLocks/>
            </p:cNvSpPr>
            <p:nvPr/>
          </p:nvSpPr>
          <p:spPr bwMode="auto">
            <a:xfrm>
              <a:off x="1143000" y="3860800"/>
              <a:ext cx="288925" cy="174625"/>
            </a:xfrm>
            <a:custGeom>
              <a:avLst/>
              <a:gdLst>
                <a:gd name="T0" fmla="*/ 2147483647 w 182"/>
                <a:gd name="T1" fmla="*/ 2147483647 h 110"/>
                <a:gd name="T2" fmla="*/ 2147483647 w 182"/>
                <a:gd name="T3" fmla="*/ 2147483647 h 110"/>
                <a:gd name="T4" fmla="*/ 0 w 182"/>
                <a:gd name="T5" fmla="*/ 2147483647 h 110"/>
                <a:gd name="T6" fmla="*/ 2147483647 w 182"/>
                <a:gd name="T7" fmla="*/ 0 h 110"/>
                <a:gd name="T8" fmla="*/ 2147483647 w 182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2"/>
                <a:gd name="T16" fmla="*/ 0 h 110"/>
                <a:gd name="T17" fmla="*/ 182 w 182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2" h="110">
                  <a:moveTo>
                    <a:pt x="182" y="104"/>
                  </a:moveTo>
                  <a:lnTo>
                    <a:pt x="178" y="110"/>
                  </a:lnTo>
                  <a:lnTo>
                    <a:pt x="0" y="6"/>
                  </a:lnTo>
                  <a:lnTo>
                    <a:pt x="4" y="0"/>
                  </a:lnTo>
                  <a:lnTo>
                    <a:pt x="182" y="10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68" name="Freeform 125"/>
            <p:cNvSpPr>
              <a:spLocks/>
            </p:cNvSpPr>
            <p:nvPr/>
          </p:nvSpPr>
          <p:spPr bwMode="auto">
            <a:xfrm>
              <a:off x="1816100" y="3883025"/>
              <a:ext cx="130175" cy="215900"/>
            </a:xfrm>
            <a:custGeom>
              <a:avLst/>
              <a:gdLst>
                <a:gd name="T0" fmla="*/ 0 w 82"/>
                <a:gd name="T1" fmla="*/ 2147483647 h 136"/>
                <a:gd name="T2" fmla="*/ 2147483647 w 82"/>
                <a:gd name="T3" fmla="*/ 0 h 136"/>
                <a:gd name="T4" fmla="*/ 2147483647 w 82"/>
                <a:gd name="T5" fmla="*/ 2147483647 h 136"/>
                <a:gd name="T6" fmla="*/ 2147483647 w 82"/>
                <a:gd name="T7" fmla="*/ 2147483647 h 136"/>
                <a:gd name="T8" fmla="*/ 0 w 82"/>
                <a:gd name="T9" fmla="*/ 2147483647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2"/>
                <a:gd name="T16" fmla="*/ 0 h 136"/>
                <a:gd name="T17" fmla="*/ 82 w 82"/>
                <a:gd name="T18" fmla="*/ 136 h 1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2" h="136">
                  <a:moveTo>
                    <a:pt x="0" y="4"/>
                  </a:moveTo>
                  <a:lnTo>
                    <a:pt x="6" y="0"/>
                  </a:lnTo>
                  <a:lnTo>
                    <a:pt x="82" y="132"/>
                  </a:lnTo>
                  <a:lnTo>
                    <a:pt x="76" y="13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69" name="Freeform 126"/>
            <p:cNvSpPr>
              <a:spLocks/>
            </p:cNvSpPr>
            <p:nvPr/>
          </p:nvSpPr>
          <p:spPr bwMode="auto">
            <a:xfrm>
              <a:off x="1854200" y="3860800"/>
              <a:ext cx="133350" cy="212725"/>
            </a:xfrm>
            <a:custGeom>
              <a:avLst/>
              <a:gdLst>
                <a:gd name="T0" fmla="*/ 0 w 84"/>
                <a:gd name="T1" fmla="*/ 2147483647 h 134"/>
                <a:gd name="T2" fmla="*/ 2147483647 w 84"/>
                <a:gd name="T3" fmla="*/ 0 h 134"/>
                <a:gd name="T4" fmla="*/ 2147483647 w 84"/>
                <a:gd name="T5" fmla="*/ 2147483647 h 134"/>
                <a:gd name="T6" fmla="*/ 2147483647 w 84"/>
                <a:gd name="T7" fmla="*/ 2147483647 h 134"/>
                <a:gd name="T8" fmla="*/ 0 w 84"/>
                <a:gd name="T9" fmla="*/ 2147483647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4"/>
                <a:gd name="T16" fmla="*/ 0 h 134"/>
                <a:gd name="T17" fmla="*/ 84 w 84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4" h="134">
                  <a:moveTo>
                    <a:pt x="0" y="4"/>
                  </a:moveTo>
                  <a:lnTo>
                    <a:pt x="8" y="0"/>
                  </a:lnTo>
                  <a:lnTo>
                    <a:pt x="84" y="130"/>
                  </a:lnTo>
                  <a:lnTo>
                    <a:pt x="76" y="13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70" name="Freeform 127"/>
            <p:cNvSpPr>
              <a:spLocks/>
            </p:cNvSpPr>
            <p:nvPr/>
          </p:nvSpPr>
          <p:spPr bwMode="auto">
            <a:xfrm>
              <a:off x="1146175" y="4381500"/>
              <a:ext cx="336550" cy="200025"/>
            </a:xfrm>
            <a:custGeom>
              <a:avLst/>
              <a:gdLst>
                <a:gd name="T0" fmla="*/ 2147483647 w 212"/>
                <a:gd name="T1" fmla="*/ 0 h 126"/>
                <a:gd name="T2" fmla="*/ 2147483647 w 212"/>
                <a:gd name="T3" fmla="*/ 2147483647 h 126"/>
                <a:gd name="T4" fmla="*/ 2147483647 w 212"/>
                <a:gd name="T5" fmla="*/ 2147483647 h 126"/>
                <a:gd name="T6" fmla="*/ 0 w 212"/>
                <a:gd name="T7" fmla="*/ 2147483647 h 126"/>
                <a:gd name="T8" fmla="*/ 0 w 212"/>
                <a:gd name="T9" fmla="*/ 2147483647 h 126"/>
                <a:gd name="T10" fmla="*/ 0 w 212"/>
                <a:gd name="T11" fmla="*/ 2147483647 h 126"/>
                <a:gd name="T12" fmla="*/ 2147483647 w 212"/>
                <a:gd name="T13" fmla="*/ 0 h 1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2"/>
                <a:gd name="T22" fmla="*/ 0 h 126"/>
                <a:gd name="T23" fmla="*/ 212 w 212"/>
                <a:gd name="T24" fmla="*/ 126 h 12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2" h="126">
                  <a:moveTo>
                    <a:pt x="204" y="0"/>
                  </a:moveTo>
                  <a:lnTo>
                    <a:pt x="208" y="2"/>
                  </a:lnTo>
                  <a:lnTo>
                    <a:pt x="212" y="4"/>
                  </a:lnTo>
                  <a:lnTo>
                    <a:pt x="0" y="126"/>
                  </a:lnTo>
                  <a:lnTo>
                    <a:pt x="0" y="122"/>
                  </a:lnTo>
                  <a:lnTo>
                    <a:pt x="0" y="118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71" name="Freeform 128"/>
            <p:cNvSpPr>
              <a:spLocks/>
            </p:cNvSpPr>
            <p:nvPr/>
          </p:nvSpPr>
          <p:spPr bwMode="auto">
            <a:xfrm>
              <a:off x="1143000" y="4352925"/>
              <a:ext cx="288925" cy="174625"/>
            </a:xfrm>
            <a:custGeom>
              <a:avLst/>
              <a:gdLst>
                <a:gd name="T0" fmla="*/ 2147483647 w 182"/>
                <a:gd name="T1" fmla="*/ 0 h 110"/>
                <a:gd name="T2" fmla="*/ 2147483647 w 182"/>
                <a:gd name="T3" fmla="*/ 2147483647 h 110"/>
                <a:gd name="T4" fmla="*/ 2147483647 w 182"/>
                <a:gd name="T5" fmla="*/ 2147483647 h 110"/>
                <a:gd name="T6" fmla="*/ 0 w 182"/>
                <a:gd name="T7" fmla="*/ 2147483647 h 110"/>
                <a:gd name="T8" fmla="*/ 2147483647 w 182"/>
                <a:gd name="T9" fmla="*/ 0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2"/>
                <a:gd name="T16" fmla="*/ 0 h 110"/>
                <a:gd name="T17" fmla="*/ 182 w 182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2" h="110">
                  <a:moveTo>
                    <a:pt x="178" y="0"/>
                  </a:moveTo>
                  <a:lnTo>
                    <a:pt x="182" y="6"/>
                  </a:lnTo>
                  <a:lnTo>
                    <a:pt x="4" y="110"/>
                  </a:lnTo>
                  <a:lnTo>
                    <a:pt x="0" y="104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72" name="Freeform 129"/>
            <p:cNvSpPr>
              <a:spLocks/>
            </p:cNvSpPr>
            <p:nvPr/>
          </p:nvSpPr>
          <p:spPr bwMode="auto">
            <a:xfrm>
              <a:off x="1666875" y="3533775"/>
              <a:ext cx="130175" cy="209550"/>
            </a:xfrm>
            <a:custGeom>
              <a:avLst/>
              <a:gdLst>
                <a:gd name="T0" fmla="*/ 2147483647 w 82"/>
                <a:gd name="T1" fmla="*/ 2147483647 h 132"/>
                <a:gd name="T2" fmla="*/ 2147483647 w 82"/>
                <a:gd name="T3" fmla="*/ 2147483647 h 132"/>
                <a:gd name="T4" fmla="*/ 0 w 82"/>
                <a:gd name="T5" fmla="*/ 2147483647 h 132"/>
                <a:gd name="T6" fmla="*/ 2147483647 w 82"/>
                <a:gd name="T7" fmla="*/ 0 h 132"/>
                <a:gd name="T8" fmla="*/ 2147483647 w 82"/>
                <a:gd name="T9" fmla="*/ 2147483647 h 1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2"/>
                <a:gd name="T16" fmla="*/ 0 h 132"/>
                <a:gd name="T17" fmla="*/ 82 w 82"/>
                <a:gd name="T18" fmla="*/ 132 h 1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2" h="132">
                  <a:moveTo>
                    <a:pt x="82" y="128"/>
                  </a:moveTo>
                  <a:lnTo>
                    <a:pt x="74" y="132"/>
                  </a:lnTo>
                  <a:lnTo>
                    <a:pt x="0" y="4"/>
                  </a:lnTo>
                  <a:lnTo>
                    <a:pt x="6" y="0"/>
                  </a:lnTo>
                  <a:lnTo>
                    <a:pt x="82" y="128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73" name="Freeform 130"/>
            <p:cNvSpPr>
              <a:spLocks/>
            </p:cNvSpPr>
            <p:nvPr/>
          </p:nvSpPr>
          <p:spPr bwMode="auto">
            <a:xfrm>
              <a:off x="1625600" y="3556000"/>
              <a:ext cx="130175" cy="212725"/>
            </a:xfrm>
            <a:custGeom>
              <a:avLst/>
              <a:gdLst>
                <a:gd name="T0" fmla="*/ 2147483647 w 82"/>
                <a:gd name="T1" fmla="*/ 2147483647 h 134"/>
                <a:gd name="T2" fmla="*/ 2147483647 w 82"/>
                <a:gd name="T3" fmla="*/ 2147483647 h 134"/>
                <a:gd name="T4" fmla="*/ 0 w 82"/>
                <a:gd name="T5" fmla="*/ 2147483647 h 134"/>
                <a:gd name="T6" fmla="*/ 2147483647 w 82"/>
                <a:gd name="T7" fmla="*/ 0 h 134"/>
                <a:gd name="T8" fmla="*/ 2147483647 w 82"/>
                <a:gd name="T9" fmla="*/ 2147483647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2"/>
                <a:gd name="T16" fmla="*/ 0 h 134"/>
                <a:gd name="T17" fmla="*/ 82 w 82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2" h="134">
                  <a:moveTo>
                    <a:pt x="82" y="130"/>
                  </a:moveTo>
                  <a:lnTo>
                    <a:pt x="76" y="134"/>
                  </a:lnTo>
                  <a:lnTo>
                    <a:pt x="0" y="4"/>
                  </a:lnTo>
                  <a:lnTo>
                    <a:pt x="8" y="0"/>
                  </a:lnTo>
                  <a:lnTo>
                    <a:pt x="82" y="13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800" name="TextBox 1"/>
          <p:cNvSpPr txBox="1">
            <a:spLocks noChangeArrowheads="1"/>
          </p:cNvSpPr>
          <p:nvPr/>
        </p:nvSpPr>
        <p:spPr bwMode="auto">
          <a:xfrm>
            <a:off x="8734425" y="2590800"/>
            <a:ext cx="2657475" cy="646331"/>
          </a:xfrm>
          <a:prstGeom prst="rect">
            <a:avLst/>
          </a:prstGeom>
          <a:solidFill>
            <a:srgbClr val="F6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800" b="1" dirty="0">
                <a:latin typeface="Calibri" pitchFamily="34" charset="0"/>
                <a:ea typeface="SimSun" pitchFamily="2" charset="-122"/>
              </a:rPr>
              <a:t>Use </a:t>
            </a:r>
            <a:r>
              <a:rPr lang="en-US" altLang="zh-CN" sz="1800" b="1" dirty="0" smtClean="0">
                <a:latin typeface="Calibri" pitchFamily="34" charset="0"/>
                <a:ea typeface="SimSun" pitchFamily="2" charset="-122"/>
              </a:rPr>
              <a:t>frequent </a:t>
            </a:r>
            <a:r>
              <a:rPr lang="en-US" altLang="zh-CN" sz="1800" b="1" dirty="0">
                <a:latin typeface="Calibri" pitchFamily="34" charset="0"/>
                <a:ea typeface="SimSun" pitchFamily="2" charset="-122"/>
              </a:rPr>
              <a:t>patterns as features for classification</a:t>
            </a:r>
          </a:p>
        </p:txBody>
      </p:sp>
      <p:sp>
        <p:nvSpPr>
          <p:cNvPr id="31801" name="Text Box 7"/>
          <p:cNvSpPr txBox="1">
            <a:spLocks noChangeArrowheads="1"/>
          </p:cNvSpPr>
          <p:nvPr/>
        </p:nvSpPr>
        <p:spPr bwMode="auto">
          <a:xfrm>
            <a:off x="2951851" y="4787818"/>
            <a:ext cx="113876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400" b="1" dirty="0">
                <a:solidFill>
                  <a:srgbClr val="FF0000"/>
                </a:solidFill>
                <a:latin typeface="Calibri" pitchFamily="34" charset="0"/>
                <a:ea typeface="SimSun" pitchFamily="2" charset="-122"/>
              </a:rPr>
              <a:t>Inactive</a:t>
            </a:r>
          </a:p>
        </p:txBody>
      </p:sp>
    </p:spTree>
    <p:extLst>
      <p:ext uri="{BB962C8B-B14F-4D97-AF65-F5344CB8AC3E}">
        <p14:creationId xmlns:p14="http://schemas.microsoft.com/office/powerpoint/2010/main" val="1073015975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2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1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17068</TotalTime>
  <Words>2333</Words>
  <Application>Microsoft Office PowerPoint</Application>
  <PresentationFormat>Widescreen</PresentationFormat>
  <Paragraphs>424</Paragraphs>
  <Slides>38</Slides>
  <Notes>26</Notes>
  <HiddenSlides>1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57" baseType="lpstr">
      <vt:lpstr>ＭＳ Ｐゴシック</vt:lpstr>
      <vt:lpstr>ＭＳ Ｐゴシック</vt:lpstr>
      <vt:lpstr>PMingLiU</vt:lpstr>
      <vt:lpstr>宋体</vt:lpstr>
      <vt:lpstr>宋体</vt:lpstr>
      <vt:lpstr>Arial</vt:lpstr>
      <vt:lpstr>Arial Rounded MT Bold</vt:lpstr>
      <vt:lpstr>Berlin Sans FB Demi</vt:lpstr>
      <vt:lpstr>Calibri</vt:lpstr>
      <vt:lpstr>Calibri Light</vt:lpstr>
      <vt:lpstr>Cambria Math</vt:lpstr>
      <vt:lpstr>Tahoma</vt:lpstr>
      <vt:lpstr>Times New Roman</vt:lpstr>
      <vt:lpstr>Wingdings</vt:lpstr>
      <vt:lpstr>Retrospect</vt:lpstr>
      <vt:lpstr>2_Retrospect</vt:lpstr>
      <vt:lpstr>1_Retrospect</vt:lpstr>
      <vt:lpstr>Equation</vt:lpstr>
      <vt:lpstr>Visio</vt:lpstr>
      <vt:lpstr>Advanced, Pattern-Based Classification</vt:lpstr>
      <vt:lpstr>PowerPoint Presentation</vt:lpstr>
      <vt:lpstr>Advanced Pattern-Based Classification</vt:lpstr>
      <vt:lpstr>What Is Classification?</vt:lpstr>
      <vt:lpstr>Typical Classification Methods</vt:lpstr>
      <vt:lpstr>Numerous Classification Applications</vt:lpstr>
      <vt:lpstr>Advanced Pattern-Based Classification</vt:lpstr>
      <vt:lpstr>Pattern-Based Classification, Why?</vt:lpstr>
      <vt:lpstr>Pattern-Based Classification on Graphs</vt:lpstr>
      <vt:lpstr>Associative or Pattern-Based Classification</vt:lpstr>
      <vt:lpstr>Advanced Pattern-Based Classification</vt:lpstr>
      <vt:lpstr>CBA: Classification Based on Associations</vt:lpstr>
      <vt:lpstr>CMAR: Classification Based on Multiple Association Rules</vt:lpstr>
      <vt:lpstr>PowerPoint Presentation</vt:lpstr>
      <vt:lpstr>Advanced Pattern-Based Classification</vt:lpstr>
      <vt:lpstr>Discriminative Pattern-Based Classification</vt:lpstr>
      <vt:lpstr>On the Power of Discriminative Patterns</vt:lpstr>
      <vt:lpstr>Information Gain vs. Pattern Frequency</vt:lpstr>
      <vt:lpstr>Discriminative Pattern-Based Classification: Experimental Results</vt:lpstr>
      <vt:lpstr>Discriminative Pattern-Based Classification: Scalability Tests</vt:lpstr>
      <vt:lpstr>Advanced Pattern-Based Classification</vt:lpstr>
      <vt:lpstr>Direct Mining of Discriminative Patterns</vt:lpstr>
      <vt:lpstr>DDPMine: Direct Discriminative Pattern Mining</vt:lpstr>
      <vt:lpstr>DDPMine: Branch-and-Bound Search</vt:lpstr>
      <vt:lpstr>DDPMine Efficiency: Runtime Comparison</vt:lpstr>
      <vt:lpstr>A Comparison on Classification Accuracy</vt:lpstr>
      <vt:lpstr>PowerPoint Presentation</vt:lpstr>
      <vt:lpstr>Advanced Pattern-Based Classification</vt:lpstr>
      <vt:lpstr>Why DPClass?—Concerns over Previous Models</vt:lpstr>
      <vt:lpstr>DPClass: Compatible Discriminative Patterns for Linear Models</vt:lpstr>
      <vt:lpstr>Discriminative and Top-K Patterns</vt:lpstr>
      <vt:lpstr>Generation of Discriminative Patterns</vt:lpstr>
      <vt:lpstr>Selection of Compatible Discriminative Patterns</vt:lpstr>
      <vt:lpstr>Experiments: Synthetic Experiment</vt:lpstr>
      <vt:lpstr>Experiments: On Machine Learning Repository Data</vt:lpstr>
      <vt:lpstr>Summary on DPClass</vt:lpstr>
      <vt:lpstr>Recommended Readings</vt:lpstr>
      <vt:lpstr>PowerPoint Presentation</vt:lpstr>
    </vt:vector>
  </TitlesOfParts>
  <Company>UIUC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Latent Entity Structures</dc:title>
  <dc:creator>Wang, Chi</dc:creator>
  <cp:lastModifiedBy>Admin</cp:lastModifiedBy>
  <cp:revision>599</cp:revision>
  <dcterms:created xsi:type="dcterms:W3CDTF">2014-06-02T15:06:14Z</dcterms:created>
  <dcterms:modified xsi:type="dcterms:W3CDTF">2016-04-19T04:19:51Z</dcterms:modified>
</cp:coreProperties>
</file>